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620" r:id="rId3"/>
    <p:sldId id="621" r:id="rId4"/>
    <p:sldId id="619" r:id="rId5"/>
    <p:sldId id="585" r:id="rId6"/>
    <p:sldId id="588" r:id="rId7"/>
    <p:sldId id="589" r:id="rId8"/>
    <p:sldId id="590" r:id="rId9"/>
    <p:sldId id="591" r:id="rId10"/>
    <p:sldId id="593" r:id="rId11"/>
    <p:sldId id="594" r:id="rId12"/>
    <p:sldId id="595" r:id="rId13"/>
    <p:sldId id="600" r:id="rId14"/>
    <p:sldId id="617" r:id="rId15"/>
    <p:sldId id="623" r:id="rId16"/>
    <p:sldId id="630" r:id="rId17"/>
    <p:sldId id="633" r:id="rId18"/>
    <p:sldId id="637" r:id="rId19"/>
    <p:sldId id="640" r:id="rId20"/>
    <p:sldId id="641" r:id="rId21"/>
    <p:sldId id="632" r:id="rId22"/>
    <p:sldId id="638" r:id="rId23"/>
    <p:sldId id="643" r:id="rId24"/>
    <p:sldId id="644" r:id="rId25"/>
    <p:sldId id="624" r:id="rId26"/>
    <p:sldId id="627" r:id="rId27"/>
    <p:sldId id="631" r:id="rId28"/>
    <p:sldId id="636" r:id="rId29"/>
    <p:sldId id="634" r:id="rId30"/>
    <p:sldId id="635" r:id="rId31"/>
    <p:sldId id="645" r:id="rId32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93" autoAdjust="0"/>
  </p:normalViewPr>
  <p:slideViewPr>
    <p:cSldViewPr>
      <p:cViewPr>
        <p:scale>
          <a:sx n="75" d="100"/>
          <a:sy n="75" d="100"/>
        </p:scale>
        <p:origin x="-165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78CBFB-FFE0-421B-92AE-7C58DE2E35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9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312D92A-4F8E-4FA9-A8DB-F1978848867E}" type="slidenum">
              <a:rPr lang="de-DE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6B2708-2FC1-49B4-90DB-EBA64BCBC8BC}" type="slidenum">
              <a:rPr lang="de-DE" sz="1200"/>
              <a:pPr algn="r" eaLnBrk="1" hangingPunct="1"/>
              <a:t>11</a:t>
            </a:fld>
            <a:endParaRPr lang="de-DE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2A3267-E1C3-42D0-B9CD-20B1A446ED62}" type="slidenum">
              <a:rPr lang="de-DE" sz="1200"/>
              <a:pPr algn="r" eaLnBrk="1" hangingPunct="1"/>
              <a:t>12</a:t>
            </a:fld>
            <a:endParaRPr lang="de-DE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AB87FF-71E1-4015-B7C0-C50CA6A99423}" type="slidenum">
              <a:rPr lang="de-DE" sz="1200"/>
              <a:pPr algn="r" eaLnBrk="1" hangingPunct="1"/>
              <a:t>13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C24F743-D610-4B95-8C03-B7F346959AE5}" type="slidenum">
              <a:rPr lang="de-DE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F1DA3D-3D2C-4DDF-B061-32CA35EEAC6F}" type="slidenum">
              <a:rPr lang="de-DE" sz="1200"/>
              <a:pPr algn="r" eaLnBrk="1" hangingPunct="1"/>
              <a:t>5</a:t>
            </a:fld>
            <a:endParaRPr lang="de-DE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E54CA9-437E-4EDC-BC42-BC3984DB599D}" type="slidenum">
              <a:rPr lang="de-DE" sz="1200"/>
              <a:pPr algn="r" eaLnBrk="1" hangingPunct="1"/>
              <a:t>6</a:t>
            </a:fld>
            <a:endParaRPr lang="de-DE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A62B6F-D768-478F-B1FF-252E8A84D241}" type="slidenum">
              <a:rPr lang="de-DE" sz="1200"/>
              <a:pPr algn="r" eaLnBrk="1" hangingPunct="1"/>
              <a:t>7</a:t>
            </a:fld>
            <a:endParaRPr lang="de-DE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98783C-5D25-4E63-82EB-3B45EC058C40}" type="slidenum">
              <a:rPr lang="de-DE" sz="1200"/>
              <a:pPr algn="r" eaLnBrk="1" hangingPunct="1"/>
              <a:t>8</a:t>
            </a:fld>
            <a:endParaRPr lang="de-DE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F5D719-DEE4-48E6-83BB-E71D43A4A3F1}" type="slidenum">
              <a:rPr lang="de-DE" sz="1200"/>
              <a:pPr algn="r" eaLnBrk="1" hangingPunct="1"/>
              <a:t>9</a:t>
            </a:fld>
            <a:endParaRPr 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58176A-F6F7-4496-896A-9A4F0A072532}" type="slidenum">
              <a:rPr lang="de-DE" sz="1200"/>
              <a:pPr algn="r" eaLnBrk="1" hangingPunct="1"/>
              <a:t>10</a:t>
            </a:fld>
            <a:endParaRPr lang="de-DE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7190-0939-42E5-9DB1-AF02FDDD7C4A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BF26-C366-4368-83A1-97DE1A93E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D66F-32BA-4DEE-B4CF-55717268E422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5B04-6871-4369-BDA2-55FADDDD5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9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9F49-2AAF-4E8D-9171-8001379D930F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3112-5D15-43DE-B3E0-8FE1565A3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3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A117-7372-41E8-B0DD-8B37FB68E547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3920-48D6-41E0-B258-2163D41BD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31624-E496-4FEC-AC9F-740E5AAA18D1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2F05-3E48-42F9-B902-B47C421FE1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5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2E66-4AF1-4E93-8355-C67FE7AC48AA}" type="datetime1">
              <a:rPr lang="de-DE" smtClean="0"/>
              <a:t>13.08.2013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5AF2-F9E2-4B29-B2A5-5EF3C469E1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4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2B84D-B915-42F2-8C61-FF7787319FCE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293D-113C-40B6-A8A7-8BF8B4522C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9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41DD-F8D0-420B-BE32-483915833A68}" type="datetime1">
              <a:rPr lang="de-DE" smtClean="0"/>
              <a:t>13.08.2013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876D-ED94-43FB-95FB-6D3BE498C0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2299-27C3-4F8A-BE38-83CDBBA3FB03}" type="datetime1">
              <a:rPr lang="de-DE" smtClean="0"/>
              <a:t>13.08.2013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81A4-ABB0-4CD5-84A9-C7A724C4D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9A88-3F4C-424B-BB02-02F6BA94F9B4}" type="datetime1">
              <a:rPr lang="de-DE" smtClean="0"/>
              <a:t>13.08.2013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2BAD-4BA3-4E7D-B8FB-BBB89891DE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A1EE-1F6F-43F1-BD13-DED9C906FA4D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FD80-24B7-44EF-BE35-7761C8B5E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1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6A02-252D-4D31-9977-33D2647AB672}" type="datetime1">
              <a:rPr lang="de-DE" smtClean="0"/>
              <a:t>13.08.2013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E306-F19B-4F51-A3FF-786076A83C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046339-8135-45D0-A5DD-2DD1935D2AEA}" type="datetime1">
              <a:rPr lang="de-DE" smtClean="0"/>
              <a:t>13.08.2013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81750"/>
            <a:ext cx="712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A0387A-33CC-4971-B3BC-9C63C9A66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m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20688"/>
            <a:ext cx="7632700" cy="1655762"/>
          </a:xfrm>
        </p:spPr>
        <p:txBody>
          <a:bodyPr/>
          <a:lstStyle/>
          <a:p>
            <a:pPr eaLnBrk="1" hangingPunct="1"/>
            <a:r>
              <a:rPr lang="de-DE"/>
              <a:t>Energieeffizienz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im </a:t>
            </a:r>
            <a:r>
              <a:rPr lang="de-DE" sz="2400"/>
              <a:t>r</a:t>
            </a:r>
            <a:r>
              <a:rPr lang="de-DE" sz="2400" smtClean="0"/>
              <a:t>egionalen </a:t>
            </a:r>
            <a:r>
              <a:rPr lang="de-DE" sz="2400"/>
              <a:t>Bauwesen</a:t>
            </a:r>
            <a:endParaRPr lang="de-DE" sz="2400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/>
          <a:stretch/>
        </p:blipFill>
        <p:spPr bwMode="auto">
          <a:xfrm>
            <a:off x="2903984" y="2743200"/>
            <a:ext cx="3503641" cy="28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Da auch das Temperaturgefälle von innen nach außen abnimmt, tritt in der Wandkonstruktion Kondensatbildung auf.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In Folge davon werden die Bauteile sukzessive durchfeuchtet, eine Abtrocknung an der Außenseite wird durch den "Vollwärmeschutz" behindert.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Feuchte Bauteile leiten die Wärme deutlich besser als trockene Bauteile.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algn="r" eaLnBrk="1" hangingPunct="1">
              <a:buFontTx/>
              <a:buNone/>
            </a:pPr>
            <a:r>
              <a:rPr lang="de-AT" smtClean="0"/>
              <a:t>„Nasse Socken“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/>
            <a:endParaRPr lang="de-DE" smtClean="0"/>
          </a:p>
          <a:p>
            <a:pPr marL="357188" indent="0" eaLnBrk="1" hangingPunct="1">
              <a:buFontTx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915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marL="357188" indent="0" algn="ctr" eaLnBrk="1" hangingPunct="1">
              <a:buFontTx/>
              <a:buNone/>
            </a:pPr>
            <a:r>
              <a:rPr lang="de-AT" smtClean="0"/>
              <a:t>WÄRMEDURCHGANGSKOEFFIZIENT U </a:t>
            </a:r>
          </a:p>
          <a:p>
            <a:pPr marL="357188" indent="0" algn="ctr" eaLnBrk="1" hangingPunct="1">
              <a:buFontTx/>
              <a:buNone/>
            </a:pPr>
            <a:r>
              <a:rPr lang="de-AT" smtClean="0"/>
              <a:t>(U-Wert, früher k- Wert)</a:t>
            </a:r>
          </a:p>
          <a:p>
            <a:pPr marL="357188" indent="0" algn="ctr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Der U Wert gibt an, welche Wärmeleistung durch 1m² eines Bauteiles hindurchgeht, wenn der Temperaturunterschied zwischen der Luft auf beiden Seiten 1 K beträgt.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Je kleiner der Wärmedurchgangskoeffizient U, desto größer die Wärmedämmung eines Bauteiles. </a:t>
            </a:r>
          </a:p>
          <a:p>
            <a:pPr marL="357188" indent="0" algn="ctr" eaLnBrk="1" hangingPunct="1">
              <a:buFontTx/>
              <a:buNone/>
            </a:pPr>
            <a:endParaRPr lang="de-AT" smtClean="0"/>
          </a:p>
          <a:p>
            <a:pPr marL="357188" indent="0" eaLnBrk="1" hangingPunct="1"/>
            <a:endParaRPr lang="de-DE" smtClean="0"/>
          </a:p>
          <a:p>
            <a:pPr marL="357188" indent="0" eaLnBrk="1" hangingPunct="1">
              <a:buFontTx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779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6963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smtClean="0"/>
              <a:t>Bauphysik</a:t>
            </a:r>
          </a:p>
          <a:p>
            <a:pPr eaLnBrk="1" hangingPunct="1"/>
            <a:endParaRPr lang="de-DE" smtClean="0"/>
          </a:p>
          <a:p>
            <a:pPr eaLnBrk="1" hangingPunct="1">
              <a:buFontTx/>
              <a:buNone/>
            </a:pPr>
            <a:endParaRPr lang="de-DE" smtClean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95288" y="1341438"/>
          <a:ext cx="83851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okument" r:id="rId4" imgW="6008457" imgH="900316" progId="Word.Document.8">
                  <p:embed/>
                </p:oleObj>
              </mc:Choice>
              <mc:Fallback>
                <p:oleObj name="Dokument" r:id="rId4" imgW="6008457" imgH="900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385175" cy="1255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3132138" y="3357563"/>
          <a:ext cx="25796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Formel" r:id="rId6" imgW="2077419" imgH="842428" progId="Equation.3">
                  <p:embed/>
                </p:oleObj>
              </mc:Choice>
              <mc:Fallback>
                <p:oleObj name="Formel" r:id="rId6" imgW="2077419" imgH="8424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357563"/>
                        <a:ext cx="2579687" cy="1044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64534" y="4526280"/>
            <a:ext cx="557946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4" algn="l">
              <a:lnSpc>
                <a:spcPct val="75000"/>
              </a:lnSpc>
              <a:spcBef>
                <a:spcPct val="50000"/>
              </a:spcBef>
            </a:pPr>
            <a:r>
              <a:rPr lang="de-DE" sz="1600" b="1">
                <a:latin typeface="Times New Roman" pitchFamily="18" charset="0"/>
              </a:rPr>
              <a:t>c</a:t>
            </a:r>
            <a:r>
              <a:rPr lang="de-DE" sz="1600">
                <a:latin typeface="Times New Roman" pitchFamily="18" charset="0"/>
              </a:rPr>
              <a:t> 	spezifische Wärmekapazität</a:t>
            </a:r>
          </a:p>
          <a:p>
            <a:pPr lvl="4" algn="l">
              <a:lnSpc>
                <a:spcPct val="75000"/>
              </a:lnSpc>
              <a:spcBef>
                <a:spcPct val="50000"/>
              </a:spcBef>
            </a:pPr>
            <a:r>
              <a:rPr lang="de-DE" sz="1600" b="1">
                <a:latin typeface="Symbol" pitchFamily="18" charset="2"/>
              </a:rPr>
              <a:t>r</a:t>
            </a:r>
            <a:r>
              <a:rPr lang="de-DE" sz="1600">
                <a:latin typeface="Times New Roman" pitchFamily="18" charset="0"/>
              </a:rPr>
              <a:t> 	Dichte </a:t>
            </a:r>
          </a:p>
          <a:p>
            <a:pPr lvl="4" algn="l">
              <a:lnSpc>
                <a:spcPct val="75000"/>
              </a:lnSpc>
              <a:spcBef>
                <a:spcPct val="50000"/>
              </a:spcBef>
            </a:pPr>
            <a:r>
              <a:rPr lang="el-GR" sz="1600">
                <a:latin typeface="Times New Roman" pitchFamily="18" charset="0"/>
                <a:cs typeface="Times New Roman" pitchFamily="18" charset="0"/>
              </a:rPr>
              <a:t>ϑ</a:t>
            </a:r>
            <a:r>
              <a:rPr lang="de-AT" sz="1600" b="1">
                <a:latin typeface="Times New Roman" pitchFamily="18" charset="0"/>
              </a:rPr>
              <a:t>	</a:t>
            </a:r>
            <a:r>
              <a:rPr lang="de-AT" sz="1600">
                <a:latin typeface="Times New Roman" pitchFamily="18" charset="0"/>
              </a:rPr>
              <a:t>Wärmefluss</a:t>
            </a:r>
          </a:p>
          <a:p>
            <a:pPr lvl="4" algn="l">
              <a:lnSpc>
                <a:spcPct val="75000"/>
              </a:lnSpc>
              <a:spcBef>
                <a:spcPct val="50000"/>
              </a:spcBef>
            </a:pPr>
            <a:r>
              <a:rPr lang="de-AT" sz="1600" b="1">
                <a:latin typeface="Times New Roman" pitchFamily="18" charset="0"/>
              </a:rPr>
              <a:t>t</a:t>
            </a:r>
            <a:r>
              <a:rPr lang="de-AT" sz="1600">
                <a:latin typeface="Times New Roman" pitchFamily="18" charset="0"/>
              </a:rPr>
              <a:t> 	Zeit</a:t>
            </a:r>
          </a:p>
          <a:p>
            <a:pPr lvl="4" algn="l">
              <a:lnSpc>
                <a:spcPct val="75000"/>
              </a:lnSpc>
              <a:spcBef>
                <a:spcPct val="50000"/>
              </a:spcBef>
            </a:pPr>
            <a:r>
              <a:rPr lang="de-AT" sz="1600" b="1">
                <a:latin typeface="Symbol" pitchFamily="18" charset="2"/>
              </a:rPr>
              <a:t>l</a:t>
            </a:r>
            <a:r>
              <a:rPr lang="de-AT" sz="1600">
                <a:latin typeface="Times New Roman" pitchFamily="18" charset="0"/>
              </a:rPr>
              <a:t>	Wärmeleitkoeffizient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0" y="0"/>
          <a:ext cx="228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Formel" r:id="rId8" imgW="228501" imgH="291973" progId="Equation.3">
                  <p:embed/>
                </p:oleObj>
              </mc:Choice>
              <mc:Fallback>
                <p:oleObj name="Formel" r:id="rId8" imgW="228501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86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0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8397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476250"/>
            <a:ext cx="6480175" cy="5616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smtClean="0"/>
              <a:t>Energieausweis</a:t>
            </a:r>
          </a:p>
          <a:p>
            <a:pPr algn="ctr" eaLnBrk="1" hangingPunct="1">
              <a:buFontTx/>
              <a:buNone/>
            </a:pPr>
            <a:endParaRPr lang="de-AT" smtClean="0"/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>
              <a:buFontTx/>
              <a:buNone/>
            </a:pPr>
            <a:r>
              <a:rPr lang="de-AT" smtClean="0"/>
              <a:t>Es wird nicht berücksichtigt:</a:t>
            </a:r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/>
            <a:r>
              <a:rPr lang="de-AT" smtClean="0"/>
              <a:t>Bauteilmasse</a:t>
            </a:r>
          </a:p>
          <a:p>
            <a:pPr eaLnBrk="1" hangingPunct="1"/>
            <a:r>
              <a:rPr lang="de-AT" smtClean="0"/>
              <a:t>Speicherfähigkeit</a:t>
            </a:r>
          </a:p>
          <a:p>
            <a:pPr eaLnBrk="1" hangingPunct="1"/>
            <a:r>
              <a:rPr lang="de-AT" smtClean="0"/>
              <a:t>Feuchtigkeit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390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Weiternutzung bestehender Substanz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mtClean="0"/>
          </a:p>
          <a:p>
            <a:pPr marL="0" indent="0" eaLnBrk="1" hangingPunct="1">
              <a:buFontTx/>
              <a:buNone/>
            </a:pPr>
            <a:r>
              <a:rPr lang="de-AT" smtClean="0"/>
              <a:t>In jedem gebrannten Vollziegel ist nachhaltig Energie gespeichert, das Brachliegen oder gar der Abbruch dieser Substanz stellt einen unnötigen Energieverbrauch dar.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Der jährliche Anfall von Bauschutt in Österreich beträgt etwa 6 Millionen Tonnen.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Als Primärenergie für diese Masse wurden einmal etwa 4500 Mill. kWh eingesetzt. </a:t>
            </a:r>
          </a:p>
          <a:p>
            <a:pPr marL="0" indent="0" eaLnBrk="1" hangingPunct="1">
              <a:buFontTx/>
              <a:buNone/>
            </a:pPr>
            <a:r>
              <a:rPr lang="de-AT" smtClean="0"/>
              <a:t>Bauliche Altsubstanz macht, wenn sie saniert und umgenutzt wird, in vielen Fällen Neubauten und den damit verbundenen Energieeinsatz überflüssig.</a:t>
            </a:r>
          </a:p>
        </p:txBody>
      </p:sp>
    </p:spTree>
    <p:extLst>
      <p:ext uri="{BB962C8B-B14F-4D97-AF65-F5344CB8AC3E}">
        <p14:creationId xmlns:p14="http://schemas.microsoft.com/office/powerpoint/2010/main" val="35195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Fensterreparatur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58719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Wegwerfgesellschaft - Reparaturgesellschaft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77" y="126876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Fensterreparatur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72402"/>
            <a:ext cx="6040209" cy="45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Fensterreparatur</a:t>
            </a:r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187"/>
            <a:ext cx="3188459" cy="338437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187"/>
            <a:ext cx="3024336" cy="33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Baum-Rindenverwertung</a:t>
            </a:r>
          </a:p>
        </p:txBody>
      </p:sp>
      <p:pic>
        <p:nvPicPr>
          <p:cNvPr id="6" name="Picture 34" descr="MammutRi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20680" cy="458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pic>
        <p:nvPicPr>
          <p:cNvPr id="3074" name="Picture 2" descr="531C4146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264225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AT" sz="20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19138" y="333375"/>
            <a:ext cx="78486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Ziele der LVA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Rezeption der regionalen Tradition als Basis für Innovationen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Sensibilisierung für energieeffiziente Sanierungen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Lösungen abseits des Main-streams</a:t>
            </a:r>
          </a:p>
          <a:p>
            <a:pPr algn="l" eaLnBrk="1" hangingPunct="1">
              <a:spcBef>
                <a:spcPct val="50000"/>
              </a:spcBef>
            </a:pP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Mitreden </a:t>
            </a: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Zwischenfragen </a:t>
            </a:r>
            <a:r>
              <a:rPr lang="de-AT" smtClean="0">
                <a:cs typeface="Arial" charset="0"/>
              </a:rPr>
              <a:t>erwünscht</a:t>
            </a:r>
          </a:p>
          <a:p>
            <a:pPr algn="l" eaLnBrk="1" hangingPunct="1">
              <a:spcBef>
                <a:spcPct val="50000"/>
              </a:spcBef>
            </a:pPr>
            <a:endParaRPr lang="de-AT"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AT" smtClean="0">
                <a:cs typeface="Arial" charset="0"/>
              </a:rPr>
              <a:t>Unterlagen</a:t>
            </a:r>
            <a:r>
              <a:rPr lang="de-AT">
                <a:cs typeface="Arial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>
                <a:cs typeface="Arial" charset="0"/>
              </a:rPr>
              <a:t> </a:t>
            </a:r>
            <a:r>
              <a:rPr lang="de-AT" smtClean="0">
                <a:cs typeface="Arial" charset="0"/>
                <a:hlinkClick r:id="rId3"/>
              </a:rPr>
              <a:t>www.idam.at</a:t>
            </a:r>
            <a:r>
              <a:rPr lang="de-AT" smtClean="0">
                <a:cs typeface="Arial" charset="0"/>
              </a:rPr>
              <a:t> downloads/lehre</a:t>
            </a:r>
            <a:endParaRPr lang="de-AT">
              <a:cs typeface="Arial" charset="0"/>
            </a:endParaRPr>
          </a:p>
        </p:txBody>
      </p:sp>
      <p:sp>
        <p:nvSpPr>
          <p:cNvPr id="10244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Energieeffizienz - Sommeruniversität Lungau 2013</a:t>
            </a:r>
            <a:endParaRPr lang="de-DE" sz="1400" smtClean="0"/>
          </a:p>
        </p:txBody>
      </p:sp>
    </p:spTree>
    <p:extLst>
      <p:ext uri="{BB962C8B-B14F-4D97-AF65-F5344CB8AC3E}">
        <p14:creationId xmlns:p14="http://schemas.microsoft.com/office/powerpoint/2010/main" val="10844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716" b="2182"/>
          <a:stretch/>
        </p:blipFill>
        <p:spPr>
          <a:xfrm>
            <a:off x="1043608" y="291440"/>
            <a:ext cx="6925196" cy="53644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35696" y="598751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600"/>
              <a:t>Mooslechner, W. (</a:t>
            </a:r>
            <a:r>
              <a:rPr lang="de-AT" sz="1600"/>
              <a:t>1999</a:t>
            </a:r>
            <a:r>
              <a:rPr lang="de-AT" sz="1600" smtClean="0"/>
              <a:t>): Winterholz</a:t>
            </a:r>
            <a:r>
              <a:rPr lang="de-AT" sz="1600"/>
              <a:t>. Anton Pustet, Salzburg, S. 37</a:t>
            </a:r>
          </a:p>
        </p:txBody>
      </p:sp>
    </p:spTree>
    <p:extLst>
      <p:ext uri="{BB962C8B-B14F-4D97-AF65-F5344CB8AC3E}">
        <p14:creationId xmlns:p14="http://schemas.microsoft.com/office/powerpoint/2010/main" val="6033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Baum-Rindenverwertung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58772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Dämmplatten aus </a:t>
            </a:r>
            <a:r>
              <a:rPr lang="de-AT" smtClean="0"/>
              <a:t>Baumrinde</a:t>
            </a:r>
            <a:endParaRPr lang="de-AT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6" b="8583"/>
          <a:stretch/>
        </p:blipFill>
        <p:spPr bwMode="auto">
          <a:xfrm>
            <a:off x="1403648" y="1196752"/>
            <a:ext cx="6048672" cy="453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4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903640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Dämmplatten aus </a:t>
            </a:r>
            <a:r>
              <a:rPr lang="de-AT" smtClean="0"/>
              <a:t>Baumrinde</a:t>
            </a:r>
            <a:endParaRPr lang="de-AT" smtClean="0"/>
          </a:p>
        </p:txBody>
      </p:sp>
      <p:sp>
        <p:nvSpPr>
          <p:cNvPr id="5" name="Rechteck 4"/>
          <p:cNvSpPr/>
          <p:nvPr/>
        </p:nvSpPr>
        <p:spPr>
          <a:xfrm>
            <a:off x="903640" y="148478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de-AT"/>
              <a:t>Knappe Ressourcen in </a:t>
            </a:r>
            <a:r>
              <a:rPr lang="de-AT"/>
              <a:t>der </a:t>
            </a:r>
            <a:r>
              <a:rPr lang="de-AT" smtClean="0"/>
              <a:t>Holzwirtschaft</a:t>
            </a:r>
          </a:p>
          <a:p>
            <a:pPr algn="l"/>
            <a:endParaRPr lang="de-AT" smtClean="0"/>
          </a:p>
          <a:p>
            <a:pPr marL="342900" indent="-342900" algn="l">
              <a:buFont typeface="Wingdings" pitchFamily="2" charset="2"/>
              <a:buChar char="§"/>
            </a:pPr>
            <a:r>
              <a:rPr lang="de-AT" smtClean="0"/>
              <a:t>Neue </a:t>
            </a:r>
            <a:r>
              <a:rPr lang="de-AT"/>
              <a:t>Rohstoffquellen bzw. </a:t>
            </a:r>
            <a:r>
              <a:rPr lang="de-AT"/>
              <a:t>innovative </a:t>
            </a:r>
            <a:r>
              <a:rPr lang="de-AT" smtClean="0"/>
              <a:t>Produktentwicklung</a:t>
            </a:r>
          </a:p>
          <a:p>
            <a:pPr algn="l"/>
            <a:endParaRPr lang="de-AT"/>
          </a:p>
          <a:p>
            <a:pPr marL="342900" indent="-342900" algn="l">
              <a:buFont typeface="Wingdings" pitchFamily="2" charset="2"/>
              <a:buChar char="§"/>
            </a:pPr>
            <a:r>
              <a:rPr lang="de-AT"/>
              <a:t>Globaler industrieller </a:t>
            </a:r>
            <a:r>
              <a:rPr lang="de-AT"/>
              <a:t>jährlicher </a:t>
            </a:r>
            <a:r>
              <a:rPr lang="de-AT" smtClean="0"/>
              <a:t>Rindenanfall</a:t>
            </a:r>
          </a:p>
          <a:p>
            <a:pPr algn="l"/>
            <a:r>
              <a:rPr lang="de-AT"/>
              <a:t>	</a:t>
            </a:r>
            <a:r>
              <a:rPr lang="de-AT" smtClean="0"/>
              <a:t>160 </a:t>
            </a:r>
            <a:r>
              <a:rPr lang="de-AT"/>
              <a:t>Mill</a:t>
            </a:r>
            <a:r>
              <a:rPr lang="de-AT"/>
              <a:t>. </a:t>
            </a:r>
            <a:r>
              <a:rPr lang="de-AT" smtClean="0"/>
              <a:t>m³, Östereich 2 </a:t>
            </a:r>
            <a:r>
              <a:rPr lang="de-AT"/>
              <a:t>Mill. m³</a:t>
            </a:r>
            <a:endParaRPr lang="de-AT" smtClean="0"/>
          </a:p>
          <a:p>
            <a:pPr algn="l"/>
            <a:endParaRPr lang="de-AT"/>
          </a:p>
          <a:p>
            <a:pPr marL="342900" indent="-342900" algn="l">
              <a:buFont typeface="Wingdings" pitchFamily="2" charset="2"/>
              <a:buChar char="§"/>
            </a:pPr>
            <a:r>
              <a:rPr lang="de-AT"/>
              <a:t>Rinde = Grenzschicht </a:t>
            </a:r>
            <a:r>
              <a:rPr lang="de-AT"/>
              <a:t>eines </a:t>
            </a:r>
            <a:r>
              <a:rPr lang="de-AT" smtClean="0"/>
              <a:t>Baumes</a:t>
            </a:r>
          </a:p>
          <a:p>
            <a:pPr algn="l"/>
            <a:endParaRPr lang="de-AT"/>
          </a:p>
          <a:p>
            <a:pPr marL="342900" indent="-342900" algn="l">
              <a:buFont typeface="Wingdings" pitchFamily="2" charset="2"/>
              <a:buChar char="§"/>
            </a:pPr>
            <a:r>
              <a:rPr lang="de-AT"/>
              <a:t>Interessante Eigenschaften</a:t>
            </a:r>
          </a:p>
        </p:txBody>
      </p:sp>
    </p:spTree>
    <p:extLst>
      <p:ext uri="{BB962C8B-B14F-4D97-AF65-F5344CB8AC3E}">
        <p14:creationId xmlns:p14="http://schemas.microsoft.com/office/powerpoint/2010/main" val="1222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Temperaturleitfähigkeit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72009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6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92328" y="404664"/>
            <a:ext cx="3394720" cy="994122"/>
          </a:xfrm>
        </p:spPr>
        <p:txBody>
          <a:bodyPr/>
          <a:lstStyle/>
          <a:p>
            <a:r>
              <a:rPr lang="de-DE" sz="2400" smtClean="0"/>
              <a:t>Zeit 0,1 h</a:t>
            </a:r>
            <a:endParaRPr lang="de-DE" sz="240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3922"/>
            <a:ext cx="3700272" cy="47853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3978"/>
            <a:ext cx="3700272" cy="4785360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4788024" y="404664"/>
            <a:ext cx="3394720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400" kern="0" smtClean="0"/>
              <a:t>Zeit 1,0 h</a:t>
            </a:r>
            <a:endParaRPr lang="de-DE" sz="2400" kern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Energieeffizienz - Sommeruniversität Lungau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2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</a:t>
            </a:r>
            <a:r>
              <a:rPr lang="de-AT" sz="2400" b="1"/>
              <a:t>Ausbau eines historischen Dachbodens</a:t>
            </a:r>
            <a:endParaRPr lang="de-AT" sz="2400" b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539552" y="155679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Bauteilkonditionierung</a:t>
            </a:r>
            <a:endParaRPr lang="de-AT"/>
          </a:p>
        </p:txBody>
      </p:sp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70"/>
          <a:stretch/>
        </p:blipFill>
        <p:spPr bwMode="auto">
          <a:xfrm>
            <a:off x="1258456" y="2420888"/>
            <a:ext cx="6192688" cy="3299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4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Wasserbauten aus Stein</a:t>
            </a:r>
          </a:p>
        </p:txBody>
      </p:sp>
      <p:pic>
        <p:nvPicPr>
          <p:cNvPr id="6146" name="Picture 2" descr="http://www.liferadio.at/typo3temp/pics/087d6f8f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84576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63688" y="494116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mtClean="0"/>
              <a:t>historisch: aus anstehenden Felsmaterial</a:t>
            </a:r>
          </a:p>
          <a:p>
            <a:r>
              <a:rPr lang="de-AT" smtClean="0"/>
              <a:t>rezent: Helikoptertransporte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92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Wasserbauten aus Stein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/>
          <a:stretch/>
        </p:blipFill>
        <p:spPr>
          <a:xfrm rot="5400000">
            <a:off x="2131603" y="220188"/>
            <a:ext cx="4904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Praxisbeispiel Wasserbauten aus Stein</a:t>
            </a:r>
          </a:p>
        </p:txBody>
      </p:sp>
      <p:pic>
        <p:nvPicPr>
          <p:cNvPr id="2050" name="Picture 2" descr="C:\Users\Fritz\Documents\Wissensch\_SALZKGT\HALLSTATT\Mühlbach\Mühlbachverbauung\Fotos_Mühlbachverbauung\Werk 02 Falkenhaynsperre\20130810_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0012"/>
            <a:ext cx="7200800" cy="47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Ausblick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0104" y="112474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Vorgestellten </a:t>
            </a:r>
            <a:r>
              <a:rPr lang="de-AT"/>
              <a:t>Beispiele </a:t>
            </a:r>
            <a:r>
              <a:rPr lang="de-AT" smtClean="0"/>
              <a:t>- basieren </a:t>
            </a:r>
            <a:r>
              <a:rPr lang="de-AT"/>
              <a:t>auf lokalem, historischen Erfahrungswissen. </a:t>
            </a:r>
            <a:endParaRPr lang="de-AT" smtClean="0"/>
          </a:p>
          <a:p>
            <a:pPr algn="l"/>
            <a:endParaRPr lang="de-AT" smtClean="0"/>
          </a:p>
          <a:p>
            <a:pPr algn="l"/>
            <a:r>
              <a:rPr lang="de-AT" smtClean="0"/>
              <a:t>Mit naturwissenschaftlichen </a:t>
            </a:r>
            <a:r>
              <a:rPr lang="de-AT"/>
              <a:t>Methoden </a:t>
            </a:r>
            <a:r>
              <a:rPr lang="de-AT" smtClean="0"/>
              <a:t>wird </a:t>
            </a:r>
            <a:r>
              <a:rPr lang="de-AT"/>
              <a:t>kritisch hinterfragt und validiert. </a:t>
            </a:r>
            <a:endParaRPr lang="de-AT" smtClean="0"/>
          </a:p>
          <a:p>
            <a:pPr algn="l"/>
            <a:endParaRPr lang="de-AT" smtClean="0"/>
          </a:p>
          <a:p>
            <a:pPr algn="l"/>
            <a:r>
              <a:rPr lang="de-AT" smtClean="0"/>
              <a:t>Forschungsziel </a:t>
            </a:r>
            <a:r>
              <a:rPr lang="de-AT"/>
              <a:t>ist es ein möglichst umfangreiches, fundiertes Wissen um das Verhalten traditioneller Baustoffe und deren Potential zur Selbstregulation bei real gegebenen instationären Klimasituationen zu erarbeiten. </a:t>
            </a:r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941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2" y="908720"/>
            <a:ext cx="69119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mtClean="0"/>
              <a:t>Themenübersicht</a:t>
            </a:r>
          </a:p>
          <a:p>
            <a:pPr algn="l" eaLnBrk="1" hangingPunct="1">
              <a:spcBef>
                <a:spcPct val="50000"/>
              </a:spcBef>
            </a:pPr>
            <a:endParaRPr lang="de-AT" smtClean="0"/>
          </a:p>
          <a:p>
            <a:pPr algn="l" eaLnBrk="1" hangingPunct="1">
              <a:spcBef>
                <a:spcPct val="50000"/>
              </a:spcBef>
            </a:pPr>
            <a:r>
              <a:rPr lang="de-AT" smtClean="0"/>
              <a:t>Energiesparprodukte - </a:t>
            </a:r>
            <a:r>
              <a:rPr lang="de-AT"/>
              <a:t>Transportenergie 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lokaler Baustoff vs. </a:t>
            </a:r>
            <a:r>
              <a:rPr lang="de-AT" smtClean="0"/>
              <a:t>Industrieprodukt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/>
              <a:t>Lebenszyklus </a:t>
            </a:r>
            <a:r>
              <a:rPr lang="de-AT"/>
              <a:t>cradle to </a:t>
            </a:r>
            <a:r>
              <a:rPr lang="de-AT" smtClean="0"/>
              <a:t>grave</a:t>
            </a: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/>
              <a:t>Regeltechnik vs. selbstregulierende </a:t>
            </a:r>
            <a:r>
              <a:rPr lang="de-AT" smtClean="0"/>
              <a:t>Baustoffe</a:t>
            </a:r>
            <a:r>
              <a:rPr lang="de-AT"/>
              <a:t> 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/>
              <a:t>Holz Lehm Stein </a:t>
            </a:r>
            <a:r>
              <a:rPr lang="de-AT" smtClean="0"/>
              <a:t>Kalk</a:t>
            </a:r>
          </a:p>
          <a:p>
            <a:pPr algn="l" eaLnBrk="1" hangingPunct="1">
              <a:spcBef>
                <a:spcPct val="50000"/>
              </a:spcBef>
            </a:pPr>
            <a:r>
              <a:rPr lang="de-AT" smtClean="0"/>
              <a:t>Potential Regionalität - Praxisbeispiele</a:t>
            </a:r>
            <a:endParaRPr lang="de-AT"/>
          </a:p>
          <a:p>
            <a:pPr algn="l" eaLnBrk="1" hangingPunct="1">
              <a:spcBef>
                <a:spcPct val="50000"/>
              </a:spcBef>
            </a:pPr>
            <a:endParaRPr lang="de-AT" smtClean="0"/>
          </a:p>
        </p:txBody>
      </p:sp>
      <p:sp>
        <p:nvSpPr>
          <p:cNvPr id="20483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Energieeffizienz - Sommeruniversität Lungau 2013</a:t>
            </a:r>
            <a:endParaRPr lang="de-DE" sz="1400" smtClean="0"/>
          </a:p>
        </p:txBody>
      </p:sp>
    </p:spTree>
    <p:extLst>
      <p:ext uri="{BB962C8B-B14F-4D97-AF65-F5344CB8AC3E}">
        <p14:creationId xmlns:p14="http://schemas.microsoft.com/office/powerpoint/2010/main" val="16142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e-AT" sz="2400" b="1" smtClean="0"/>
              <a:t>Ausblick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0104" y="112474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mtClean="0"/>
              <a:t>Durch </a:t>
            </a:r>
            <a:r>
              <a:rPr lang="de-AT"/>
              <a:t>Qualitätssteigerung in technischer und funktionaler aber auch in gestalterischer Hinsicht, wird die Dauer der Produktzyklen vervielfacht und damit die Energieeffizienz signifikant erhöht.</a:t>
            </a:r>
          </a:p>
        </p:txBody>
      </p:sp>
    </p:spTree>
    <p:extLst>
      <p:ext uri="{BB962C8B-B14F-4D97-AF65-F5344CB8AC3E}">
        <p14:creationId xmlns:p14="http://schemas.microsoft.com/office/powerpoint/2010/main" val="9467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 smtClean="0"/>
              <a:t>Energieeffizienz - Sommeruniversität Lungau 2013</a:t>
            </a:r>
            <a:endParaRPr lang="de-DE" sz="1400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20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z="3200"/>
              <a:t>Danke für Ihr Interesse!</a:t>
            </a:r>
            <a:endParaRPr lang="de-AT" sz="1400"/>
          </a:p>
        </p:txBody>
      </p:sp>
      <p:pic>
        <p:nvPicPr>
          <p:cNvPr id="69637" name="Picture 5" descr="Salzber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0067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sz="1400" smtClean="0"/>
              <a:t>Energieeffizienz - Sommeruniversität Lungau 2013</a:t>
            </a:r>
            <a:endParaRPr lang="de-DE" sz="140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0853" y="1268760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Persönlicher Zugang zum Themenfeld </a:t>
            </a:r>
            <a:r>
              <a:rPr lang="de-AT" smtClean="0"/>
              <a:t>Energieefizienz→</a:t>
            </a:r>
            <a:endParaRPr lang="de-AT"/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algn="l" eaLnBrk="1" hangingPunct="1">
              <a:spcBef>
                <a:spcPct val="50000"/>
              </a:spcBef>
            </a:pPr>
            <a:r>
              <a:rPr lang="de-AT" smtClean="0"/>
              <a:t>Architekturstudium</a:t>
            </a:r>
          </a:p>
          <a:p>
            <a:pPr algn="l" eaLnBrk="1" hangingPunct="1">
              <a:spcBef>
                <a:spcPct val="50000"/>
              </a:spcBef>
            </a:pPr>
            <a:endParaRPr lang="de-AT" smtClean="0"/>
          </a:p>
          <a:p>
            <a:pPr algn="l" eaLnBrk="1" hangingPunct="1">
              <a:spcBef>
                <a:spcPct val="50000"/>
              </a:spcBef>
            </a:pPr>
            <a:r>
              <a:rPr lang="de-AT" smtClean="0"/>
              <a:t>Bauphysikvorlesung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6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5"/>
          <a:stretch/>
        </p:blipFill>
        <p:spPr bwMode="auto">
          <a:xfrm>
            <a:off x="323528" y="612186"/>
            <a:ext cx="4152900" cy="2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8" y="626146"/>
            <a:ext cx="4271647" cy="28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573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3600450" cy="5688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smtClean="0"/>
              <a:t>Bauphysikalische Werte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Wärmeleitung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Wärmespeicherung</a:t>
            </a:r>
          </a:p>
          <a:p>
            <a:pPr eaLnBrk="1" hangingPunct="1"/>
            <a:r>
              <a:rPr lang="de-DE" smtClean="0"/>
              <a:t>Dampfdiffusion</a:t>
            </a:r>
          </a:p>
          <a:p>
            <a:pPr eaLnBrk="1" hangingPunct="1"/>
            <a:r>
              <a:rPr lang="de-DE" smtClean="0"/>
              <a:t>Feuchtespeicherung</a:t>
            </a:r>
          </a:p>
          <a:p>
            <a:pPr eaLnBrk="1" hangingPunct="1"/>
            <a:r>
              <a:rPr lang="de-DE" smtClean="0"/>
              <a:t>Passive Kühlung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Wohnklima</a:t>
            </a:r>
          </a:p>
        </p:txBody>
      </p:sp>
      <p:pic>
        <p:nvPicPr>
          <p:cNvPr id="57347" name="Picture 3" descr="Holzkenchtstube 01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8" b="2722"/>
          <a:stretch>
            <a:fillRect/>
          </a:stretch>
        </p:blipFill>
        <p:spPr bwMode="auto">
          <a:xfrm>
            <a:off x="4787900" y="549275"/>
            <a:ext cx="39211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7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6144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marL="357188" indent="0" eaLnBrk="1" hangingPunct="1">
              <a:buFontTx/>
              <a:buNone/>
            </a:pPr>
            <a:r>
              <a:rPr lang="de-AT" smtClean="0"/>
              <a:t>Bauphysikalische Problemstellungen nachträglich aufgebrachter Außendämmungen auf poröser Bausubstanz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Die Grundidee der "Vollwärmeschutz-Fassaden" besteht darin, Gebäude - Außenflächen in sogenannte Dämmstoffe einzuhüllen. </a:t>
            </a:r>
          </a:p>
          <a:p>
            <a:pPr marL="357188" indent="0" eaLnBrk="1" hangingPunct="1">
              <a:buFontTx/>
              <a:buNone/>
            </a:pPr>
            <a:r>
              <a:rPr lang="de-AT" smtClean="0"/>
              <a:t>Diese Dämmstoffe besitzen u. a. eine schlechte Wärmeleitfähigkeit, sodass in der kalten Jahreszeit weniger Energie durch die gedämmten Außenwände geleitet wird. </a:t>
            </a:r>
          </a:p>
          <a:p>
            <a:pPr marL="357188" indent="0" eaLnBrk="1" hangingPunct="1">
              <a:buFontTx/>
              <a:buNone/>
            </a:pPr>
            <a:r>
              <a:rPr lang="de-AT" smtClean="0"/>
              <a:t>Die Wärmeleitfähigkeit von Baustoffen wird mit dem sogenannten λ-Wert angegeben.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/>
            <a:endParaRPr lang="de-DE" smtClean="0"/>
          </a:p>
          <a:p>
            <a:pPr marL="357188" indent="0" eaLnBrk="1" hangingPunct="1">
              <a:buFontTx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70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Dabei wird aber fast immer übersehen, dass parallel zu den Wärmeströmen immer auch Wasserdampfströme durch die Bauteile erfolgen.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Dieser Vorgang wird als Dampfdiffusion bezeichnet. Wird dieser Dampf hinreichend abgekühlt entsteht Kondensat, sog. Schwitzwasser, welches auch an kalten Bauteil-Oberflächen beobachtet werden kann.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/>
            <a:endParaRPr lang="de-DE" smtClean="0"/>
          </a:p>
          <a:p>
            <a:pPr marL="357188" indent="0" eaLnBrk="1" hangingPunct="1">
              <a:buFontTx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38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 smtClean="0"/>
              <a:t>Energieeffizienz - Sommeruniversität Lungau 2013</a:t>
            </a:r>
            <a:endParaRPr lang="de-DE"/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064500" cy="5616575"/>
          </a:xfrm>
        </p:spPr>
        <p:txBody>
          <a:bodyPr/>
          <a:lstStyle/>
          <a:p>
            <a:pPr marL="357188" indent="0" eaLnBrk="1" hangingPunct="1">
              <a:buFontTx/>
              <a:buNone/>
            </a:pPr>
            <a:r>
              <a:rPr lang="de-AT" smtClean="0"/>
              <a:t>Kondensat entsteht aber auch dann, wenn der Wasserdampf bestimmte Bauteile nicht durchdringen kann.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Man unterscheidet zwischen Baustoffen welche "diffusionsoffen" und solchen welche "diffusionsdicht" sind.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r>
              <a:rPr lang="de-AT" smtClean="0"/>
              <a:t>Angegeben wird diese Eigenschaft mit dem sogenannten μ-Wert. Zum Beispiel ist Polystyrol (μ = 30-70) um ca. das fünffache diffusionsdichter als Kalkmörtel (μ = 10) und Ziegel (μ = 9). </a:t>
            </a:r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>
              <a:buFontTx/>
              <a:buNone/>
            </a:pPr>
            <a:endParaRPr lang="de-AT" smtClean="0"/>
          </a:p>
          <a:p>
            <a:pPr marL="357188" indent="0" eaLnBrk="1" hangingPunct="1"/>
            <a:endParaRPr lang="de-DE" smtClean="0"/>
          </a:p>
          <a:p>
            <a:pPr marL="357188" indent="0" eaLnBrk="1" hangingPunct="1">
              <a:buFontTx/>
              <a:buNone/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6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Bildschirmpräsentation (4:3)</PresentationFormat>
  <Paragraphs>176</Paragraphs>
  <Slides>31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4" baseType="lpstr">
      <vt:lpstr>Standarddesign</vt:lpstr>
      <vt:lpstr>Dokument</vt:lpstr>
      <vt:lpstr>Formel</vt:lpstr>
      <vt:lpstr>Energieeffizienz  im regionalen Bauwesen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Weiternutzung bestehender Substanz</vt:lpstr>
      <vt:lpstr>Praxisbeispiel Fensterreparatur</vt:lpstr>
      <vt:lpstr>Praxisbeispiel Fensterreparatur</vt:lpstr>
      <vt:lpstr>Praxisbeispiel Fensterreparatur</vt:lpstr>
      <vt:lpstr>Praxisbeispiel Baum-Rindenverwertung</vt:lpstr>
      <vt:lpstr>PowerPoint-Präsentation</vt:lpstr>
      <vt:lpstr>PowerPoint-Präsentation</vt:lpstr>
      <vt:lpstr>Praxisbeispiel Baum-Rindenverwertung</vt:lpstr>
      <vt:lpstr>PowerPoint-Präsentation</vt:lpstr>
      <vt:lpstr>Temperaturleitfähigkeit</vt:lpstr>
      <vt:lpstr>Zeit 0,1 h</vt:lpstr>
      <vt:lpstr>Praxisbeispiel Ausbau eines historischen Dachbodens</vt:lpstr>
      <vt:lpstr>Praxisbeispiel Wasserbauten aus Stein</vt:lpstr>
      <vt:lpstr>Praxisbeispiel Wasserbauten aus Stein</vt:lpstr>
      <vt:lpstr>Praxisbeispiel Wasserbauten aus Stein</vt:lpstr>
      <vt:lpstr>Ausblick</vt:lpstr>
      <vt:lpstr>Ausblick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Hygrothermische Sanierung historischer Baukonstruktionen</dc:title>
  <dc:creator>$fi</dc:creator>
  <cp:lastModifiedBy>Idam</cp:lastModifiedBy>
  <cp:revision>321</cp:revision>
  <dcterms:created xsi:type="dcterms:W3CDTF">2008-11-28T15:19:31Z</dcterms:created>
  <dcterms:modified xsi:type="dcterms:W3CDTF">2013-08-13T15:07:28Z</dcterms:modified>
</cp:coreProperties>
</file>