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528" r:id="rId3"/>
    <p:sldId id="469" r:id="rId4"/>
    <p:sldId id="529" r:id="rId5"/>
    <p:sldId id="466" r:id="rId6"/>
    <p:sldId id="500" r:id="rId7"/>
    <p:sldId id="554" r:id="rId8"/>
    <p:sldId id="539" r:id="rId9"/>
    <p:sldId id="540" r:id="rId10"/>
    <p:sldId id="541" r:id="rId11"/>
    <p:sldId id="542" r:id="rId12"/>
    <p:sldId id="545" r:id="rId13"/>
    <p:sldId id="546" r:id="rId14"/>
    <p:sldId id="547" r:id="rId15"/>
    <p:sldId id="548" r:id="rId16"/>
    <p:sldId id="549" r:id="rId17"/>
    <p:sldId id="555" r:id="rId18"/>
    <p:sldId id="563" r:id="rId19"/>
    <p:sldId id="556" r:id="rId20"/>
    <p:sldId id="557" r:id="rId21"/>
    <p:sldId id="558" r:id="rId22"/>
    <p:sldId id="559" r:id="rId23"/>
    <p:sldId id="560" r:id="rId24"/>
    <p:sldId id="562" r:id="rId25"/>
    <p:sldId id="551" r:id="rId26"/>
    <p:sldId id="564" r:id="rId27"/>
    <p:sldId id="566" r:id="rId28"/>
    <p:sldId id="565" r:id="rId29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93" autoAdjust="0"/>
  </p:normalViewPr>
  <p:slideViewPr>
    <p:cSldViewPr>
      <p:cViewPr>
        <p:scale>
          <a:sx n="75" d="100"/>
          <a:sy n="75" d="100"/>
        </p:scale>
        <p:origin x="-165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78CBFB-FFE0-421B-92AE-7C58DE2E35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9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5312D92A-4F8E-4FA9-A8DB-F1978848867E}" type="slidenum">
              <a:rPr lang="de-DE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53E21AD5-9FB7-4EE3-B712-D55F4F06A401}" type="slidenum">
              <a:rPr lang="de-DE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FCF15AA1-E588-4498-A1C7-6F7F181BD32D}" type="slidenum">
              <a:rPr lang="de-DE" sz="1200">
                <a:solidFill>
                  <a:schemeClr val="tx1"/>
                </a:solidFill>
              </a:rPr>
              <a:pPr algn="r" eaLnBrk="1" hangingPunct="1"/>
              <a:t>12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36B428A8-D171-4EF4-BCD5-85C50F1104A4}" type="slidenum">
              <a:rPr lang="de-DE" sz="1200">
                <a:solidFill>
                  <a:schemeClr val="tx1"/>
                </a:solidFill>
              </a:rPr>
              <a:pPr algn="r" eaLnBrk="1" hangingPunct="1"/>
              <a:t>13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076A7E4-00F9-4A8D-9F6E-AAA886DCDA87}" type="slidenum">
              <a:rPr lang="de-DE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926D3D9-E1A4-4F90-94A7-984599CBA08E}" type="slidenum">
              <a:rPr lang="de-DE" sz="1200">
                <a:solidFill>
                  <a:schemeClr val="tx1"/>
                </a:solidFill>
              </a:rPr>
              <a:pPr algn="r" eaLnBrk="1" hangingPunct="1"/>
              <a:t>15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47C004B-B339-40CA-BA84-42F8939E781D}" type="slidenum">
              <a:rPr lang="de-DE" sz="1200">
                <a:solidFill>
                  <a:schemeClr val="tx1"/>
                </a:solidFill>
              </a:rPr>
              <a:pPr algn="r" eaLnBrk="1" hangingPunct="1"/>
              <a:t>16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1C39B0E-DA99-45D9-B7A4-1ACE8103DC36}" type="slidenum">
              <a:rPr lang="de-DE" sz="1200">
                <a:solidFill>
                  <a:schemeClr val="tx1"/>
                </a:solidFill>
              </a:rPr>
              <a:pPr algn="r" eaLnBrk="1" hangingPunct="1"/>
              <a:t>17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1C39B0E-DA99-45D9-B7A4-1ACE8103DC36}" type="slidenum">
              <a:rPr lang="de-DE" sz="1200">
                <a:solidFill>
                  <a:schemeClr val="tx1"/>
                </a:solidFill>
              </a:rPr>
              <a:pPr algn="r" eaLnBrk="1" hangingPunct="1"/>
              <a:t>18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27787DB9-671E-4AEB-82D0-A7ABE724F151}" type="slidenum">
              <a:rPr lang="de-DE" sz="1200">
                <a:solidFill>
                  <a:schemeClr val="tx1"/>
                </a:solidFill>
              </a:rPr>
              <a:pPr algn="r" eaLnBrk="1" hangingPunct="1"/>
              <a:t>19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8A59FDF-65B0-4BCA-99F9-DDED4F6D6EE4}" type="slidenum">
              <a:rPr lang="de-DE" sz="1200">
                <a:solidFill>
                  <a:schemeClr val="tx1"/>
                </a:solidFill>
              </a:rPr>
              <a:pPr algn="r" eaLnBrk="1" hangingPunct="1"/>
              <a:t>20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6128323-1703-4E00-903D-8EF8AFE94F77}" type="slidenum">
              <a:rPr lang="de-DE" sz="1200">
                <a:solidFill>
                  <a:schemeClr val="tx1"/>
                </a:solidFill>
              </a:rPr>
              <a:pPr algn="r" eaLnBrk="1" hangingPunct="1"/>
              <a:t>21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E62F59AF-AA4F-4466-97CF-6D81EC4E0A53}" type="slidenum">
              <a:rPr lang="de-DE" sz="1200">
                <a:solidFill>
                  <a:schemeClr val="tx1"/>
                </a:solidFill>
              </a:rPr>
              <a:pPr algn="r" eaLnBrk="1" hangingPunct="1"/>
              <a:t>22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7D0BA70E-17A9-47E4-A4F0-0682FA516EBE}" type="slidenum">
              <a:rPr lang="de-DE" sz="1200">
                <a:solidFill>
                  <a:schemeClr val="tx1"/>
                </a:solidFill>
              </a:rPr>
              <a:pPr algn="r" eaLnBrk="1" hangingPunct="1"/>
              <a:t>23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D0D9205-1AB3-4159-92CD-7184026BA84C}" type="slidenum">
              <a:rPr lang="de-DE" sz="1200">
                <a:solidFill>
                  <a:schemeClr val="tx1"/>
                </a:solidFill>
              </a:rPr>
              <a:pPr algn="r" eaLnBrk="1" hangingPunct="1"/>
              <a:t>24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841F708-5E86-462F-84E2-12285B96632E}" type="slidenum">
              <a:rPr lang="de-DE" sz="1200">
                <a:solidFill>
                  <a:schemeClr val="tx1"/>
                </a:solidFill>
              </a:rPr>
              <a:pPr algn="r" eaLnBrk="1" hangingPunct="1"/>
              <a:t>25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14509-93FA-48B8-82F7-441ECBEE0B8C}" type="slidenum">
              <a:rPr lang="de-DE" sz="1200"/>
              <a:pPr algn="r" eaLnBrk="1" hangingPunct="1"/>
              <a:t>26</a:t>
            </a:fld>
            <a:endParaRPr 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14509-93FA-48B8-82F7-441ECBEE0B8C}" type="slidenum">
              <a:rPr lang="de-DE" sz="1200"/>
              <a:pPr algn="r" eaLnBrk="1" hangingPunct="1"/>
              <a:t>27</a:t>
            </a:fld>
            <a:endParaRPr 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14509-93FA-48B8-82F7-441ECBEE0B8C}" type="slidenum">
              <a:rPr lang="de-DE" sz="1200"/>
              <a:pPr algn="r" eaLnBrk="1" hangingPunct="1"/>
              <a:t>28</a:t>
            </a:fld>
            <a:endParaRPr 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C24F743-D610-4B95-8C03-B7F346959AE5}" type="slidenum">
              <a:rPr lang="de-DE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5C13F14-E55C-48C8-9697-9D44EAA939A1}" type="slidenum">
              <a:rPr lang="de-DE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C24F743-D610-4B95-8C03-B7F346959AE5}" type="slidenum">
              <a:rPr lang="de-DE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7B43B2C6-0E41-4D50-804A-8247BDB6D3DB}" type="slidenum">
              <a:rPr lang="de-DE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7C1A2D8-F6FD-45E0-87E9-D87267983F26}" type="slidenum">
              <a:rPr lang="de-DE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AA3FAE2A-1E55-4EFE-87D6-61E846F210F8}" type="slidenum">
              <a:rPr lang="de-DE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292BC0B-F1D5-4325-9BB9-422EFC02B8C6}" type="slidenum">
              <a:rPr lang="de-DE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C868-6FE2-419D-981B-1AEB9562598B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BF26-C366-4368-83A1-97DE1A93E3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01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465E-9EFD-46C5-A966-FE59E405D990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5B04-6871-4369-BDA2-55FADDDD5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9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F47F-F54A-4904-85AF-521228407491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3112-5D15-43DE-B3E0-8FE1565A31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73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60F7-3DA2-435B-8187-6FFBD4D7154D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3920-48D6-41E0-B258-2163D41BD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6E8A-A483-4431-B432-2DD2F06D1F8F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2F05-3E48-42F9-B902-B47C421FE1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5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4457-B6E9-45CB-AD4E-4FAE5ECDA75B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A5AF2-F9E2-4B29-B2A5-5EF3C469E1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4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83FE-8E18-41B2-9FA0-13E1475DAE8C}" type="datetime1">
              <a:rPr lang="de-DE" smtClean="0"/>
              <a:t>13.08.2013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293D-113C-40B6-A8A7-8BF8B4522C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9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4F90-B593-4AA1-8BA2-544AFD4F9BBD}" type="datetime1">
              <a:rPr lang="de-DE" smtClean="0"/>
              <a:t>13.08.2013</a:t>
            </a:fld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876D-ED94-43FB-95FB-6D3BE498C0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8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419E-3648-401F-AA2F-BAC5D56A1FA0}" type="datetime1">
              <a:rPr lang="de-DE" smtClean="0"/>
              <a:t>13.08.2013</a:t>
            </a:fld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81A4-ABB0-4CD5-84A9-C7A724C4D9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9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3FCE-2555-4DD3-BFCC-EE1F6CEDBC43}" type="datetime1">
              <a:rPr lang="de-DE" smtClean="0"/>
              <a:t>13.08.2013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2BAD-4BA3-4E7D-B8FB-BBB89891DE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50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BE15-7E3E-4D6D-AA7E-DA24971870B9}" type="datetime1">
              <a:rPr lang="de-DE" smtClean="0"/>
              <a:t>13.08.2013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2FD80-24B7-44EF-BE35-7761C8B5E5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1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2DBE-08F2-4470-992C-A7E3D17CB635}" type="datetime1">
              <a:rPr lang="de-DE" smtClean="0"/>
              <a:t>13.08.2013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E306-F19B-4F51-A3FF-786076A83C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60452E-CB28-4DDE-AE94-700305C9B890}" type="datetime1">
              <a:rPr lang="de-DE" smtClean="0"/>
              <a:t>13.08.2013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381750"/>
            <a:ext cx="7129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A0387A-33CC-4971-B3BC-9C63C9A66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m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seeklause+hallst%C3%A4ttersee&amp;source=images&amp;cd=&amp;cad=rja&amp;docid=Yh2KXtUxwnv-CM&amp;tbnid=nbCM9N0dmnRXLM:&amp;ved=0CAUQjRw&amp;url=http://huberpower.com/wordpress/?p=876&amp;ei=gysKUou0KYuLOduGgPgK&amp;bvm=bv.50500085,d.bGE&amp;psig=AFQjCNFSpx6qWaSXqV3zG5vxBxV6QxPxBw&amp;ust=137648457409592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20688"/>
            <a:ext cx="7632700" cy="1655762"/>
          </a:xfrm>
        </p:spPr>
        <p:txBody>
          <a:bodyPr/>
          <a:lstStyle/>
          <a:p>
            <a:pPr eaLnBrk="1" hangingPunct="1"/>
            <a:r>
              <a:rPr lang="de-DE" sz="2400" smtClean="0"/>
              <a:t>Innovative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</a:t>
            </a:r>
            <a:r>
              <a:rPr lang="de-DE"/>
              <a:t>Anwendung </a:t>
            </a:r>
            <a:r>
              <a:rPr lang="de-DE" smtClean="0"/>
              <a:t/>
            </a:r>
            <a:br>
              <a:rPr lang="de-DE" smtClean="0"/>
            </a:br>
            <a:r>
              <a:rPr lang="de-DE" sz="2400" smtClean="0"/>
              <a:t>von </a:t>
            </a:r>
            <a:r>
              <a:rPr lang="de-DE" sz="2400"/>
              <a:t>regionalen 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mtClean="0"/>
              <a:t>Erfahrungswissen </a:t>
            </a:r>
            <a:r>
              <a:rPr lang="de-DE"/>
              <a:t>im Bauwesen</a:t>
            </a:r>
            <a:endParaRPr lang="de-DE" sz="2400" smtClean="0"/>
          </a:p>
        </p:txBody>
      </p:sp>
      <p:pic>
        <p:nvPicPr>
          <p:cNvPr id="205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0968"/>
            <a:ext cx="39608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20100222180754989_0003"/>
          <p:cNvPicPr>
            <a:picLocks noChangeAspect="1" noChangeArrowheads="1"/>
          </p:cNvPicPr>
          <p:nvPr/>
        </p:nvPicPr>
        <p:blipFill>
          <a:blip r:embed="rId3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17" y="3132832"/>
            <a:ext cx="34051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36867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3686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71513"/>
            <a:ext cx="78247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38915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3891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38163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Holzstöckelboden</a:t>
            </a:r>
          </a:p>
        </p:txBody>
      </p:sp>
      <p:sp>
        <p:nvSpPr>
          <p:cNvPr id="33796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33797" name="Picture 2" descr="C:\Users\Fritz\Documents\Projekte120927\HALL_143\Fotos\_Wohnhaus 143\0EG\Büro Nord\Holzstöckelboden\Best of Holzstöckelboden\P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8"/>
            <a:ext cx="6704013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Holzstöckelboden</a:t>
            </a:r>
          </a:p>
        </p:txBody>
      </p:sp>
      <p:sp>
        <p:nvSpPr>
          <p:cNvPr id="34820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34821" name="Picture 2" descr="C:\Users\Fritz\Documents\Projekte120927\HALL_143\Fotos\_Wohnhaus 143\0EG\Büro Nord\Holzstöckelboden\Best of Holzstöckelboden\PA175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9425"/>
            <a:ext cx="69691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8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Holzstöckelboden</a:t>
            </a:r>
          </a:p>
        </p:txBody>
      </p:sp>
      <p:sp>
        <p:nvSpPr>
          <p:cNvPr id="35844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35845" name="Picture 2" descr="C:\Users\Fritz\Documents\Projekte120927\HALL_143\Fotos\_Wohnhaus 143\0EG\Büro Nord\Holzstöckelboden\Best of Holzstöckelboden\PA235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678612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3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Holzstöckelboden</a:t>
            </a:r>
          </a:p>
        </p:txBody>
      </p:sp>
      <p:sp>
        <p:nvSpPr>
          <p:cNvPr id="36868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36869" name="Picture 2" descr="C:\Users\Fritz\Documents\Projekte120927\HALL_143\Fotos\_Wohnhaus 143\0EG\Büro Nord\Holzstöckelboden\Best of Holzstöckelboden\PB045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04813"/>
            <a:ext cx="68230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Holzstöckelboden</a:t>
            </a:r>
          </a:p>
        </p:txBody>
      </p:sp>
      <p:sp>
        <p:nvSpPr>
          <p:cNvPr id="3789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37893" name="Picture 2" descr="C:\Users\Fritz\Documents\Projekte120927\HALL_143\Fotos\_Wohnhaus 143\0EG\Büro Nord\Holzstöckelboden\Best of Holzstöckelboden\PB205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04813"/>
            <a:ext cx="37592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 descr="C:\Users\Fritz\Documents\Projekte120927\HALL_143\Fotos\_Wohnhaus 143\0EG\Büro Nord\Holzstöckelboden\Best of Holzstöckelboden\PB2055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1800"/>
            <a:ext cx="374015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</a:t>
            </a:r>
            <a:r>
              <a:rPr lang="de-AT" sz="1000" smtClean="0"/>
              <a:t>oto </a:t>
            </a:r>
            <a:r>
              <a:rPr lang="de-AT" sz="1000"/>
              <a:t>Autor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888432" cy="57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Zeichnung Autor</a:t>
            </a:r>
          </a:p>
        </p:txBody>
      </p:sp>
      <p:sp>
        <p:nvSpPr>
          <p:cNvPr id="277509" name="Text Box 6"/>
          <p:cNvSpPr txBox="1">
            <a:spLocks noChangeArrowheads="1"/>
          </p:cNvSpPr>
          <p:nvPr/>
        </p:nvSpPr>
        <p:spPr bwMode="auto">
          <a:xfrm>
            <a:off x="5219700" y="5516563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/>
              <a:t>Schelhammer</a:t>
            </a:r>
          </a:p>
        </p:txBody>
      </p:sp>
      <p:pic>
        <p:nvPicPr>
          <p:cNvPr id="277511" name="Picture 7" descr="schellhammer_inv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63855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Zeichnung Autor</a:t>
            </a:r>
          </a:p>
        </p:txBody>
      </p:sp>
      <p:sp>
        <p:nvSpPr>
          <p:cNvPr id="300036" name="Text Box 6"/>
          <p:cNvSpPr txBox="1">
            <a:spLocks noChangeArrowheads="1"/>
          </p:cNvSpPr>
          <p:nvPr/>
        </p:nvSpPr>
        <p:spPr bwMode="auto">
          <a:xfrm>
            <a:off x="5219700" y="5516563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/>
              <a:t>Meißenhammer</a:t>
            </a:r>
          </a:p>
        </p:txBody>
      </p:sp>
      <p:pic>
        <p:nvPicPr>
          <p:cNvPr id="300038" name="Picture 6" descr="meisswenhammer_inv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4671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AT" sz="200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19138" y="333375"/>
            <a:ext cx="78486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Ziele der LVA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>
                <a:cs typeface="Arial" charset="0"/>
              </a:rPr>
              <a:t>Rezeption </a:t>
            </a:r>
            <a:r>
              <a:rPr lang="de-AT" smtClean="0">
                <a:cs typeface="Arial" charset="0"/>
              </a:rPr>
              <a:t>des </a:t>
            </a:r>
            <a:r>
              <a:rPr lang="de-AT">
                <a:cs typeface="Arial" charset="0"/>
              </a:rPr>
              <a:t>regionalen </a:t>
            </a:r>
            <a:r>
              <a:rPr lang="de-AT" smtClean="0">
                <a:cs typeface="Arial" charset="0"/>
              </a:rPr>
              <a:t>Erfahrugswissens als </a:t>
            </a:r>
            <a:r>
              <a:rPr lang="de-AT">
                <a:cs typeface="Arial" charset="0"/>
              </a:rPr>
              <a:t>Basis für Innovationen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Sensibilisierung für authentische Bauweisen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Lösungen abseits des Main-streams</a:t>
            </a:r>
          </a:p>
          <a:p>
            <a:pPr algn="l" eaLnBrk="1" hangingPunct="1">
              <a:spcBef>
                <a:spcPct val="50000"/>
              </a:spcBef>
            </a:pPr>
            <a:endParaRPr lang="de-AT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Mitreden </a:t>
            </a:r>
            <a:endParaRPr lang="de-AT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AT">
                <a:cs typeface="Arial" charset="0"/>
              </a:rPr>
              <a:t>Zwischenfragen </a:t>
            </a:r>
            <a:r>
              <a:rPr lang="de-AT" smtClean="0">
                <a:cs typeface="Arial" charset="0"/>
              </a:rPr>
              <a:t>erwünscht</a:t>
            </a:r>
          </a:p>
          <a:p>
            <a:pPr algn="l" eaLnBrk="1" hangingPunct="1">
              <a:spcBef>
                <a:spcPct val="50000"/>
              </a:spcBef>
            </a:pPr>
            <a:endParaRPr lang="de-AT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Unterlagen</a:t>
            </a:r>
            <a:r>
              <a:rPr lang="de-AT">
                <a:cs typeface="Arial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>
                <a:cs typeface="Arial" charset="0"/>
              </a:rPr>
              <a:t> </a:t>
            </a:r>
            <a:r>
              <a:rPr lang="de-AT" smtClean="0">
                <a:cs typeface="Arial" charset="0"/>
                <a:hlinkClick r:id="rId3"/>
              </a:rPr>
              <a:t>www.idam.at</a:t>
            </a:r>
            <a:r>
              <a:rPr lang="de-AT" smtClean="0">
                <a:cs typeface="Arial" charset="0"/>
              </a:rPr>
              <a:t> downloads/lehre</a:t>
            </a:r>
            <a:endParaRPr lang="de-AT">
              <a:cs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7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SEIFERT, Alwin, Alpenländisches Mauern, in: Forschungsarbeiten aus dem Straßenbau, Bd. 11, Berlin 1938.</a:t>
            </a:r>
          </a:p>
        </p:txBody>
      </p:sp>
      <p:sp>
        <p:nvSpPr>
          <p:cNvPr id="287748" name="Text Box 6"/>
          <p:cNvSpPr txBox="1">
            <a:spLocks noChangeArrowheads="1"/>
          </p:cNvSpPr>
          <p:nvPr/>
        </p:nvSpPr>
        <p:spPr bwMode="auto">
          <a:xfrm>
            <a:off x="250825" y="3860800"/>
            <a:ext cx="84963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Scharfolgen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/>
              <a:t>Die erste Schar ist im Regelfall horizontal auf die entsprechende Substruktion angesetzt. Die vorgerichteten Steine wurden dabei möglichst dicht aneinander gesetzt. </a:t>
            </a:r>
          </a:p>
        </p:txBody>
      </p:sp>
      <p:pic>
        <p:nvPicPr>
          <p:cNvPr id="287752" name="Picture 8" descr="Seifert_Scharfol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9"/>
          <a:stretch>
            <a:fillRect/>
          </a:stretch>
        </p:blipFill>
        <p:spPr bwMode="auto">
          <a:xfrm>
            <a:off x="395288" y="620713"/>
            <a:ext cx="8280400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SEIFERT, Alwin, Alpenländisches Mauern, in: Forschungsarbeiten aus dem Straßenbau, Bd. 11, Berlin 1938.</a:t>
            </a:r>
          </a:p>
        </p:txBody>
      </p:sp>
      <p:sp>
        <p:nvSpPr>
          <p:cNvPr id="289796" name="Text Box 6"/>
          <p:cNvSpPr txBox="1">
            <a:spLocks noChangeArrowheads="1"/>
          </p:cNvSpPr>
          <p:nvPr/>
        </p:nvSpPr>
        <p:spPr bwMode="auto">
          <a:xfrm>
            <a:off x="323850" y="3716338"/>
            <a:ext cx="84963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Scharfolgen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/>
              <a:t>Die vorgerichteten Steine wurden dabei möglichst dicht aneinander gesetzt, wobei verbleibenden Resträume mit formschlüssig eingepassten kleinen Steinen und Steinscherben "ausgezwickt" werden. </a:t>
            </a:r>
          </a:p>
        </p:txBody>
      </p:sp>
      <p:pic>
        <p:nvPicPr>
          <p:cNvPr id="289797" name="Picture 5" descr="Seifert_Scharfol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2" b="21902"/>
          <a:stretch>
            <a:fillRect/>
          </a:stretch>
        </p:blipFill>
        <p:spPr bwMode="auto">
          <a:xfrm>
            <a:off x="395288" y="836613"/>
            <a:ext cx="82804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SEIFERT, Alwin, Alpenländisches Mauern, in: Forschungsarbeiten aus dem Straßenbau, Bd. 11, Berlin 1938.</a:t>
            </a:r>
          </a:p>
        </p:txBody>
      </p:sp>
      <p:sp>
        <p:nvSpPr>
          <p:cNvPr id="291844" name="Text Box 6"/>
          <p:cNvSpPr txBox="1">
            <a:spLocks noChangeArrowheads="1"/>
          </p:cNvSpPr>
          <p:nvPr/>
        </p:nvSpPr>
        <p:spPr bwMode="auto">
          <a:xfrm>
            <a:off x="395288" y="3357563"/>
            <a:ext cx="84963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Scharfolgen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/>
              <a:t>Mit dem Abschlagen der "Überzähne" – kleinerer, noch über die nächsthöhere Lagerfuge herausragender Spitzen und Kanten - wird nach dem Vermauern der ersten Schar das horizontale "Lager" vorbereitet, auf das die Steine der nächsten Schar mit springenden, subvertikalen "Stoßfugen" aufgesetzt werden. </a:t>
            </a:r>
          </a:p>
        </p:txBody>
      </p:sp>
      <p:pic>
        <p:nvPicPr>
          <p:cNvPr id="291845" name="Picture 5" descr="Seifert_Scharfol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6" b="49927"/>
          <a:stretch>
            <a:fillRect/>
          </a:stretch>
        </p:blipFill>
        <p:spPr bwMode="auto">
          <a:xfrm>
            <a:off x="395288" y="260350"/>
            <a:ext cx="82804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4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SEIFERT, Alwin, Alpenländisches Mauern, in: Forschungsarbeiten aus dem Straßenbau, Bd. 11, Berlin 1938.</a:t>
            </a:r>
          </a:p>
        </p:txBody>
      </p:sp>
      <p:sp>
        <p:nvSpPr>
          <p:cNvPr id="293892" name="Text Box 6"/>
          <p:cNvSpPr txBox="1">
            <a:spLocks noChangeArrowheads="1"/>
          </p:cNvSpPr>
          <p:nvPr/>
        </p:nvSpPr>
        <p:spPr bwMode="auto">
          <a:xfrm>
            <a:off x="323850" y="5516563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Scharfolgen</a:t>
            </a:r>
          </a:p>
        </p:txBody>
      </p:sp>
      <p:pic>
        <p:nvPicPr>
          <p:cNvPr id="293893" name="Picture 5" descr="Seifert_Scharfol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31"/>
          <a:stretch>
            <a:fillRect/>
          </a:stretch>
        </p:blipFill>
        <p:spPr bwMode="auto">
          <a:xfrm>
            <a:off x="468313" y="333375"/>
            <a:ext cx="82804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1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pic>
        <p:nvPicPr>
          <p:cNvPr id="242693" name="Picture 5" descr="20100222180715322_000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6911975" cy="48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1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755650" y="5734050"/>
            <a:ext cx="5329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Holz – Lehm – Fels - Beton</a:t>
            </a:r>
          </a:p>
        </p:txBody>
      </p:sp>
      <p:sp>
        <p:nvSpPr>
          <p:cNvPr id="41988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4198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79413"/>
            <a:ext cx="7889875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Erfahrungswissen - Sommeruniversität Lungau 2013</a:t>
            </a:r>
            <a:endParaRPr lang="de-DE"/>
          </a:p>
        </p:txBody>
      </p:sp>
      <p:pic>
        <p:nvPicPr>
          <p:cNvPr id="2050" name="Picture 2" descr="http://huberpower.com/wordpress/wp-content/uploads/2012/09/20090501_26713_DSC_2140_20090501_3324_c-by-huberpower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7704856" cy="51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Erfahrungswissen - Sommeruniversität Lungau 2013</a:t>
            </a:r>
            <a:endParaRPr lang="de-DE"/>
          </a:p>
        </p:txBody>
      </p:sp>
      <p:pic>
        <p:nvPicPr>
          <p:cNvPr id="1026" name="Picture 2" descr="C:\Users\Fritz\Documents\Wissensch\_Bilder\OÖ Landesarchiv 02 01 14\jpg\KPS XIV 103a [Seeklause]  12x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12714"/>
          <a:stretch/>
        </p:blipFill>
        <p:spPr bwMode="auto">
          <a:xfrm>
            <a:off x="755576" y="332655"/>
            <a:ext cx="7488832" cy="59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Erfahrungswissen - Sommeruniversität Lungau 2013</a:t>
            </a:r>
            <a:endParaRPr lang="de-DE"/>
          </a:p>
        </p:txBody>
      </p:sp>
      <p:pic>
        <p:nvPicPr>
          <p:cNvPr id="4098" name="Picture 2" descr="http://www.arf.at/wordpress/wp-content/uploads/2011/07/seeklause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 bwMode="auto">
          <a:xfrm>
            <a:off x="683568" y="2365896"/>
            <a:ext cx="7988087" cy="34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920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z="3200"/>
              <a:t>Danke für Ihr Interesse!</a:t>
            </a:r>
            <a:endParaRPr lang="de-AT" sz="1400"/>
          </a:p>
        </p:txBody>
      </p:sp>
    </p:spTree>
    <p:extLst>
      <p:ext uri="{BB962C8B-B14F-4D97-AF65-F5344CB8AC3E}">
        <p14:creationId xmlns:p14="http://schemas.microsoft.com/office/powerpoint/2010/main" val="34708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213" y="549275"/>
            <a:ext cx="78486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Persönlicher Zugang zum Themenfeld </a:t>
            </a:r>
            <a:r>
              <a:rPr lang="de-AT" smtClean="0"/>
              <a:t>Baukultur</a:t>
            </a:r>
            <a:r>
              <a:rPr lang="de-AT"/>
              <a:t>→</a:t>
            </a:r>
          </a:p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algn="l" eaLnBrk="1" hangingPunct="1">
              <a:spcBef>
                <a:spcPct val="50000"/>
              </a:spcBef>
            </a:pPr>
            <a:r>
              <a:rPr lang="de-AT"/>
              <a:t>Beruf </a:t>
            </a:r>
            <a:r>
              <a:rPr lang="de-AT" smtClean="0"/>
              <a:t>Bildhauer </a:t>
            </a:r>
            <a:r>
              <a:rPr lang="de-AT"/>
              <a:t>– Architekt – </a:t>
            </a:r>
            <a:r>
              <a:rPr lang="de-AT" smtClean="0"/>
              <a:t>Bauforscher</a:t>
            </a:r>
          </a:p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algn="l" eaLnBrk="1" hangingPunct="1">
              <a:spcBef>
                <a:spcPct val="50000"/>
              </a:spcBef>
            </a:pPr>
            <a:r>
              <a:rPr lang="de-AT"/>
              <a:t>Handwerkliche und wissenschaftliche Auseinandersetzung mit </a:t>
            </a:r>
            <a:r>
              <a:rPr lang="de-AT" smtClean="0"/>
              <a:t>Holz und Stein</a:t>
            </a:r>
            <a:endParaRPr lang="de-AT"/>
          </a:p>
          <a:p>
            <a:pPr algn="l" eaLnBrk="1" hangingPunct="1">
              <a:spcBef>
                <a:spcPct val="50000"/>
              </a:spcBef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71600" y="620688"/>
            <a:ext cx="69119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Themenübersicht</a:t>
            </a:r>
          </a:p>
          <a:p>
            <a:pPr algn="l" eaLnBrk="1" hangingPunct="1">
              <a:spcBef>
                <a:spcPct val="50000"/>
              </a:spcBef>
            </a:pPr>
            <a:endParaRPr lang="de-AT" smtClean="0"/>
          </a:p>
          <a:p>
            <a:pPr algn="l"/>
            <a:r>
              <a:rPr lang="de-DE"/>
              <a:t>Analyse hist. Bauten die überdauert haben – Erkenntnisse über Nachhaltigkeit</a:t>
            </a:r>
            <a:endParaRPr lang="de-AT"/>
          </a:p>
          <a:p>
            <a:pPr algn="l"/>
            <a:r>
              <a:rPr lang="de-DE"/>
              <a:t> </a:t>
            </a:r>
            <a:endParaRPr lang="de-AT"/>
          </a:p>
          <a:p>
            <a:pPr algn="l"/>
            <a:r>
              <a:rPr lang="de-DE" smtClean="0"/>
              <a:t>einfache Bauteilaufbauten</a:t>
            </a:r>
            <a:r>
              <a:rPr lang="de-DE"/>
              <a:t> </a:t>
            </a:r>
            <a:endParaRPr lang="de-AT"/>
          </a:p>
          <a:p>
            <a:pPr algn="l"/>
            <a:r>
              <a:rPr lang="de-DE"/>
              <a:t>simples statisches Gefüge</a:t>
            </a:r>
            <a:endParaRPr lang="de-AT"/>
          </a:p>
          <a:p>
            <a:pPr algn="l"/>
            <a:r>
              <a:rPr lang="de-DE"/>
              <a:t> </a:t>
            </a:r>
            <a:endParaRPr lang="de-AT"/>
          </a:p>
          <a:p>
            <a:pPr algn="l"/>
            <a:r>
              <a:rPr lang="de-DE"/>
              <a:t> </a:t>
            </a:r>
            <a:r>
              <a:rPr lang="de-DE" smtClean="0"/>
              <a:t>monolithisch </a:t>
            </a:r>
            <a:r>
              <a:rPr lang="de-DE"/>
              <a:t>vs. </a:t>
            </a:r>
            <a:r>
              <a:rPr lang="de-DE" smtClean="0"/>
              <a:t>Schichtenaufbau</a:t>
            </a:r>
          </a:p>
          <a:p>
            <a:pPr algn="l"/>
            <a:endParaRPr lang="de-DE"/>
          </a:p>
          <a:p>
            <a:pPr algn="l"/>
            <a:r>
              <a:rPr lang="de-DE" smtClean="0"/>
              <a:t>Steinbau</a:t>
            </a:r>
          </a:p>
          <a:p>
            <a:pPr algn="l"/>
            <a:endParaRPr lang="de-DE"/>
          </a:p>
          <a:p>
            <a:pPr algn="l"/>
            <a:r>
              <a:rPr lang="de-DE" smtClean="0"/>
              <a:t>Holzbau</a:t>
            </a:r>
            <a:endParaRPr lang="de-AT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6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AT" sz="200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569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algn="l" eaLnBrk="1" hangingPunct="1">
              <a:spcBef>
                <a:spcPct val="50000"/>
              </a:spcBef>
            </a:pPr>
            <a:endParaRPr lang="de-AT"/>
          </a:p>
        </p:txBody>
      </p:sp>
      <p:pic>
        <p:nvPicPr>
          <p:cNvPr id="1026" name="Picture 2" descr="http://www.bauwohnwelt.at/images/artikel/000/000/530/gross/Zie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6960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691197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Tradition als Grundlage für einen Gegenentwurf</a:t>
            </a:r>
          </a:p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algn="l" eaLnBrk="1" hangingPunct="1">
              <a:spcBef>
                <a:spcPct val="50000"/>
              </a:spcBef>
            </a:pPr>
            <a:r>
              <a:rPr lang="de-AT"/>
              <a:t>Tradition ≠ Lederhose</a:t>
            </a:r>
          </a:p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algn="l" eaLnBrk="1" hangingPunct="1">
              <a:spcBef>
                <a:spcPct val="50000"/>
              </a:spcBef>
            </a:pPr>
            <a:r>
              <a:rPr lang="de-AT"/>
              <a:t>Erfahrungswissen als Zukunftspotential</a:t>
            </a:r>
          </a:p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algn="l" eaLnBrk="1" hangingPunct="1">
              <a:spcBef>
                <a:spcPct val="50000"/>
              </a:spcBef>
            </a:pPr>
            <a:r>
              <a:rPr lang="de-AT"/>
              <a:t>Naturwissenschaftliches Forschungsfeld: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/>
              <a:t>bauphysikalische selbstregulierende Eigenschaften natürlicher Baustoffe</a:t>
            </a:r>
          </a:p>
        </p:txBody>
      </p:sp>
      <p:sp>
        <p:nvSpPr>
          <p:cNvPr id="20483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pic>
        <p:nvPicPr>
          <p:cNvPr id="3077" name="Picture 5" descr="Gosaumühlstr 064 Gaisstall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6052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19700" y="5516563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/>
              <a:t>Stein und Holz</a:t>
            </a:r>
          </a:p>
        </p:txBody>
      </p:sp>
    </p:spTree>
    <p:extLst>
      <p:ext uri="{BB962C8B-B14F-4D97-AF65-F5344CB8AC3E}">
        <p14:creationId xmlns:p14="http://schemas.microsoft.com/office/powerpoint/2010/main" val="23270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8424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sz="1000"/>
              <a:t>Bildquelle: Foto Autor</a:t>
            </a:r>
          </a:p>
        </p:txBody>
      </p:sp>
      <p:sp>
        <p:nvSpPr>
          <p:cNvPr id="269316" name="Text Box 6"/>
          <p:cNvSpPr txBox="1">
            <a:spLocks noChangeArrowheads="1"/>
          </p:cNvSpPr>
          <p:nvPr/>
        </p:nvSpPr>
        <p:spPr bwMode="auto">
          <a:xfrm>
            <a:off x="611188" y="566102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Holz und Stein</a:t>
            </a:r>
          </a:p>
        </p:txBody>
      </p:sp>
      <p:pic>
        <p:nvPicPr>
          <p:cNvPr id="269317" name="Picture 5" descr="20100222180754989_0001"/>
          <p:cNvPicPr>
            <a:picLocks noChangeAspect="1" noChangeArrowheads="1"/>
          </p:cNvPicPr>
          <p:nvPr/>
        </p:nvPicPr>
        <p:blipFill>
          <a:blip r:embed="rId3">
            <a:lum bright="-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05725" cy="52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Erfahrungswissen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Erfahrungswissen - Sommeruniversität Lungau 2013</a:t>
            </a:r>
            <a:endParaRPr lang="de-DE" sz="1400" smtClean="0"/>
          </a:p>
        </p:txBody>
      </p:sp>
      <p:pic>
        <p:nvPicPr>
          <p:cNvPr id="2560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24058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Bildschirmpräsentation (4:3)</PresentationFormat>
  <Paragraphs>125</Paragraphs>
  <Slides>28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Standarddesign</vt:lpstr>
      <vt:lpstr>Innovative  Anwendung  von regionalen  Erfahrungswissen im Bauwesen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Hygrothermische Sanierung historischer Baukonstruktionen</dc:title>
  <dc:creator>$fi</dc:creator>
  <cp:lastModifiedBy>Idam</cp:lastModifiedBy>
  <cp:revision>300</cp:revision>
  <dcterms:created xsi:type="dcterms:W3CDTF">2008-11-28T15:19:31Z</dcterms:created>
  <dcterms:modified xsi:type="dcterms:W3CDTF">2013-08-13T15:08:42Z</dcterms:modified>
</cp:coreProperties>
</file>