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433" r:id="rId3"/>
    <p:sldId id="437" r:id="rId4"/>
    <p:sldId id="409" r:id="rId5"/>
    <p:sldId id="458" r:id="rId6"/>
    <p:sldId id="434" r:id="rId7"/>
    <p:sldId id="426" r:id="rId8"/>
    <p:sldId id="430" r:id="rId9"/>
    <p:sldId id="455" r:id="rId10"/>
    <p:sldId id="408" r:id="rId11"/>
    <p:sldId id="439" r:id="rId12"/>
    <p:sldId id="440" r:id="rId13"/>
    <p:sldId id="410" r:id="rId14"/>
    <p:sldId id="436" r:id="rId15"/>
    <p:sldId id="459" r:id="rId16"/>
    <p:sldId id="457" r:id="rId17"/>
    <p:sldId id="423" r:id="rId18"/>
    <p:sldId id="397" r:id="rId19"/>
    <p:sldId id="444" r:id="rId20"/>
    <p:sldId id="445" r:id="rId21"/>
    <p:sldId id="446" r:id="rId22"/>
    <p:sldId id="447" r:id="rId23"/>
    <p:sldId id="456" r:id="rId24"/>
    <p:sldId id="449" r:id="rId25"/>
    <p:sldId id="400" r:id="rId26"/>
    <p:sldId id="453" r:id="rId27"/>
    <p:sldId id="454" r:id="rId28"/>
    <p:sldId id="452" r:id="rId29"/>
    <p:sldId id="442" r:id="rId30"/>
    <p:sldId id="443" r:id="rId3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737" autoAdjust="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2AFDE52-190E-4E29-83FF-918DA4A538B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8134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9ECCB56-1B3B-401B-A9AA-7C7790EBDE82}" type="slidenum">
              <a:rPr lang="de-DE" altLang="de-DE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20C7273-B710-49FF-9578-24093F0A3D4D}" type="slidenum">
              <a:rPr lang="de-DE" altLang="de-DE" sz="1200"/>
              <a:pPr algn="r" eaLnBrk="1" hangingPunct="1"/>
              <a:t>11</a:t>
            </a:fld>
            <a:endParaRPr lang="de-DE" altLang="de-DE" sz="1200"/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20C7273-B710-49FF-9578-24093F0A3D4D}" type="slidenum">
              <a:rPr lang="de-DE" altLang="de-DE" sz="1200"/>
              <a:pPr algn="r" eaLnBrk="1" hangingPunct="1"/>
              <a:t>12</a:t>
            </a:fld>
            <a:endParaRPr lang="de-DE" altLang="de-DE" sz="1200"/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47008BD-A4ED-4FD8-AAB9-5AF20442C57D}" type="slidenum">
              <a:rPr lang="de-DE" altLang="de-DE"/>
              <a:pPr algn="r" eaLnBrk="1" hangingPunct="1"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64DA2A9-8B5E-444D-81CE-37878DEEFD1C}" type="slidenum">
              <a:rPr lang="de-DE" altLang="de-DE"/>
              <a:pPr algn="r" eaLnBrk="1" hangingPunct="1">
                <a:spcBef>
                  <a:spcPct val="0"/>
                </a:spcBef>
              </a:pPr>
              <a:t>14</a:t>
            </a:fld>
            <a:endParaRPr lang="de-DE" altLang="de-DE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20C7273-B710-49FF-9578-24093F0A3D4D}" type="slidenum">
              <a:rPr lang="de-DE" altLang="de-DE" sz="1200"/>
              <a:pPr algn="r" eaLnBrk="1" hangingPunct="1"/>
              <a:t>15</a:t>
            </a:fld>
            <a:endParaRPr lang="de-DE" altLang="de-DE" sz="1200"/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AE3F379-3A94-4E14-AC54-F5C039C60216}" type="slidenum">
              <a:rPr lang="de-DE" altLang="de-DE" sz="1200"/>
              <a:pPr algn="r" eaLnBrk="1" hangingPunct="1"/>
              <a:t>16</a:t>
            </a:fld>
            <a:endParaRPr lang="de-DE" altLang="de-DE" sz="1200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9C41480-00A1-484F-95D8-0BAEBC4BBB96}" type="slidenum">
              <a:rPr lang="de-DE" altLang="de-DE"/>
              <a:pPr algn="r" eaLnBrk="1" hangingPunct="1"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10CA3E2-DB48-47EE-8A58-034845EE0D79}" type="slidenum">
              <a:rPr lang="de-DE" altLang="de-DE"/>
              <a:pPr algn="r" eaLnBrk="1" hangingPunct="1"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1F5AE1D4-A6B1-4AF8-997F-FFBD33B1A001}" type="slidenum">
              <a:rPr lang="de-DE" sz="1200">
                <a:solidFill>
                  <a:schemeClr val="tx1"/>
                </a:solidFill>
              </a:rPr>
              <a:pPr algn="r" eaLnBrk="1" hangingPunct="1"/>
              <a:t>19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1F5AE1D4-A6B1-4AF8-997F-FFBD33B1A001}" type="slidenum">
              <a:rPr lang="de-DE" sz="1200">
                <a:solidFill>
                  <a:schemeClr val="tx1"/>
                </a:solidFill>
              </a:rPr>
              <a:pPr algn="r" eaLnBrk="1" hangingPunct="1"/>
              <a:t>20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EAD2688-25CD-4594-9AC7-F90BAA09C780}" type="slidenum">
              <a:rPr lang="de-DE" altLang="de-DE"/>
              <a:pPr algn="r" eaLnBrk="1" hangingPunct="1"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1F5AE1D4-A6B1-4AF8-997F-FFBD33B1A001}" type="slidenum">
              <a:rPr lang="de-DE" sz="1200">
                <a:solidFill>
                  <a:schemeClr val="tx1"/>
                </a:solidFill>
              </a:rPr>
              <a:pPr algn="r" eaLnBrk="1" hangingPunct="1"/>
              <a:t>21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1F5AE1D4-A6B1-4AF8-997F-FFBD33B1A001}" type="slidenum">
              <a:rPr lang="de-DE" sz="1200">
                <a:solidFill>
                  <a:schemeClr val="tx1"/>
                </a:solidFill>
              </a:rPr>
              <a:pPr algn="r" eaLnBrk="1" hangingPunct="1"/>
              <a:t>22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100DA2-4ABE-4DAF-AC43-44328DDFEE14}" type="slidenum">
              <a:rPr lang="de-DE" altLang="de-DE"/>
              <a:pPr algn="r" eaLnBrk="1" hangingPunct="1">
                <a:spcBef>
                  <a:spcPct val="0"/>
                </a:spcBef>
              </a:pPr>
              <a:t>25</a:t>
            </a:fld>
            <a:endParaRPr lang="de-DE" altLang="de-DE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100DA2-4ABE-4DAF-AC43-44328DDFEE14}" type="slidenum">
              <a:rPr lang="de-DE" altLang="de-DE"/>
              <a:pPr algn="r" eaLnBrk="1" hangingPunct="1">
                <a:spcBef>
                  <a:spcPct val="0"/>
                </a:spcBef>
              </a:pPr>
              <a:t>26</a:t>
            </a:fld>
            <a:endParaRPr lang="de-DE" altLang="de-DE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100DA2-4ABE-4DAF-AC43-44328DDFEE14}" type="slidenum">
              <a:rPr lang="de-DE" altLang="de-DE"/>
              <a:pPr algn="r" eaLnBrk="1" hangingPunct="1">
                <a:spcBef>
                  <a:spcPct val="0"/>
                </a:spcBef>
              </a:pPr>
              <a:t>27</a:t>
            </a:fld>
            <a:endParaRPr lang="de-DE" altLang="de-DE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100DA2-4ABE-4DAF-AC43-44328DDFEE14}" type="slidenum">
              <a:rPr lang="de-DE" altLang="de-DE"/>
              <a:pPr algn="r" eaLnBrk="1" hangingPunct="1">
                <a:spcBef>
                  <a:spcPct val="0"/>
                </a:spcBef>
              </a:pPr>
              <a:t>28</a:t>
            </a:fld>
            <a:endParaRPr lang="de-DE" altLang="de-DE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52713EA-33AE-41DB-A0C9-9DA013A45B29}" type="slidenum">
              <a:rPr lang="de-DE" altLang="de-DE" sz="1200"/>
              <a:pPr algn="r" eaLnBrk="1" hangingPunct="1"/>
              <a:t>29</a:t>
            </a:fld>
            <a:endParaRPr lang="de-DE" altLang="de-DE" sz="1200"/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3E387B6-8ECA-4496-9267-59ACF644F8F2}" type="slidenum">
              <a:rPr lang="de-DE" altLang="de-DE"/>
              <a:pPr algn="r" eaLnBrk="1" hangingPunct="1"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AE3F379-3A94-4E14-AC54-F5C039C60216}" type="slidenum">
              <a:rPr lang="de-DE" altLang="de-DE" sz="1200"/>
              <a:pPr algn="r" eaLnBrk="1" hangingPunct="1"/>
              <a:t>5</a:t>
            </a:fld>
            <a:endParaRPr lang="de-DE" altLang="de-DE" sz="1200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FF77A1-9B70-40C4-97D4-0790030EAAF9}" type="slidenum">
              <a:rPr lang="de-DE" altLang="de-DE"/>
              <a:pPr algn="r" eaLnBrk="1" hangingPunct="1"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D82AB5-2467-4B88-9FC0-33D816CB70A8}" type="slidenum">
              <a:rPr lang="de-DE" altLang="de-DE"/>
              <a:pPr algn="r" eaLnBrk="1" hangingPunct="1"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0BEA20B-1A19-42DD-BAF4-78104C45BD05}" type="slidenum">
              <a:rPr lang="de-DE" altLang="de-DE"/>
              <a:pPr algn="r" eaLnBrk="1" hangingPunct="1"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5BEDDBF-113E-4782-BB2A-D3F9EA64A1C9}" type="slidenum">
              <a:rPr lang="de-DE" altLang="de-DE"/>
              <a:pPr algn="r" eaLnBrk="1" hangingPunct="1"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AF8BF3C-D5C0-4239-99C4-CFB5F9F5C8F0}" type="slidenum">
              <a:rPr lang="de-DE" altLang="de-DE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02D8C-7DD9-4B08-8ACC-B0F2BC722A63}" type="datetime1">
              <a:rPr lang="de-DE" smtClean="0"/>
              <a:t>11.08.2014</a:t>
            </a:fld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Politische Landschaft - Aussee 2014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6D5F8-EE03-48BD-8E95-949632C085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556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C9465-C4F7-434A-8C14-762D62C4C137}" type="datetime1">
              <a:rPr lang="de-DE" smtClean="0"/>
              <a:t>11.08.2014</a:t>
            </a:fld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Politische Landschaft - Aussee 2014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CEE81-A6F9-4324-AB49-B4DDEC3CF98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0527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E5EBB-AE5C-4090-893D-EE08F895E0EA}" type="datetime1">
              <a:rPr lang="de-DE" smtClean="0"/>
              <a:t>11.08.2014</a:t>
            </a:fld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Politische Landschaft - Aussee 2014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707A0-36BE-4936-AEB9-DEB49C92983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3003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A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63ADB-EDDA-4C37-9F31-DFB8E4D95AA9}" type="datetime1">
              <a:rPr lang="de-DE" smtClean="0"/>
              <a:t>11.08.2014</a:t>
            </a:fld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Politische Landschaft - Aussee 2014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FCAA6-BE2A-47D5-9E91-E34F8BB62A5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35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4B6DD-E385-4A4F-BA44-2184AA14B362}" type="datetime1">
              <a:rPr lang="de-DE" smtClean="0"/>
              <a:t>11.08.2014</a:t>
            </a:fld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Politische Landschaft - Aussee 2014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797B7-86D0-46BA-8E9B-FFE6F8A2F2D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69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C08A-75F8-423F-84F1-EC10D54D6775}" type="datetime1">
              <a:rPr lang="de-DE" smtClean="0"/>
              <a:t>11.08.2014</a:t>
            </a:fld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Politische Landschaft - Aussee 2014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79886-B59F-4573-9BD6-5629E921FB7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8614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B0996-6BC1-4031-BDAB-5C46FC75DE9C}" type="datetime1">
              <a:rPr lang="de-DE" smtClean="0"/>
              <a:t>11.08.2014</a:t>
            </a:fld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Politische Landschaft - Aussee 2014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93685-6415-41B8-B5C3-5A827B76791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395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B6699-B43D-4B04-91F2-4B06E5ADD384}" type="datetime1">
              <a:rPr lang="de-DE" smtClean="0"/>
              <a:t>11.08.2014</a:t>
            </a:fld>
            <a:endParaRPr lang="de-A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Politische Landschaft - Aussee 2014</a:t>
            </a: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A697B-9D9E-4498-8F7C-5EBB568EA4A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489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A6732-5ECA-416C-B9BF-E34617581A11}" type="datetime1">
              <a:rPr lang="de-DE" smtClean="0"/>
              <a:t>11.08.2014</a:t>
            </a:fld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Politische Landschaft - Aussee 2014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17229-C455-4FD1-8A42-F459A7FECF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64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66E7A-03EE-4F41-A59D-DC9C72345508}" type="datetime1">
              <a:rPr lang="de-DE" smtClean="0"/>
              <a:t>11.08.2014</a:t>
            </a:fld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Politische Landschaft - Aussee 2014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9BBC1-3787-4534-B0B2-9DB8A194DF1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07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148F7-75F5-4100-A0CA-F37150B9A8BD}" type="datetime1">
              <a:rPr lang="de-DE" smtClean="0"/>
              <a:t>11.08.2014</a:t>
            </a:fld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Politische Landschaft - Aussee 2014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75C9D-C245-4D27-8570-BB6CA478A77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61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E327B-D88D-4DEB-ACD5-68379AD57152}" type="datetime1">
              <a:rPr lang="de-DE" smtClean="0"/>
              <a:t>11.08.2014</a:t>
            </a:fld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Politische Landschaft - Aussee 2014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BADDC-D47A-41C4-B8DA-BBAC5037111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123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5B47845-F35B-42E4-A5FB-34C3CBC6ADD1}" type="datetime1">
              <a:rPr lang="de-DE" smtClean="0"/>
              <a:t>11.08.2014</a:t>
            </a:fld>
            <a:endParaRPr lang="de-A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71550" y="6381750"/>
            <a:ext cx="71294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fr-FR" smtClean="0"/>
              <a:t>Politische Landschaft - Aussee 2014</a:t>
            </a: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C07270-CA07-4D63-9B3E-145BF38549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2312" y="548680"/>
            <a:ext cx="7810127" cy="1656184"/>
          </a:xfrm>
        </p:spPr>
        <p:txBody>
          <a:bodyPr/>
          <a:lstStyle/>
          <a:p>
            <a:pPr eaLnBrk="1" hangingPunct="1"/>
            <a:r>
              <a:rPr lang="en-US" altLang="de-DE" smtClean="0"/>
              <a:t>Hallstatt</a:t>
            </a:r>
            <a:br>
              <a:rPr lang="en-US" altLang="de-DE" smtClean="0"/>
            </a:br>
            <a:r>
              <a:rPr lang="en-US" altLang="de-DE" smtClean="0"/>
              <a:t>Welterbe, Historische Baukultur, Salinensystem</a:t>
            </a:r>
            <a:endParaRPr lang="de-DE" altLang="de-DE" smtClean="0"/>
          </a:p>
        </p:txBody>
      </p:sp>
      <p:pic>
        <p:nvPicPr>
          <p:cNvPr id="2052" name="Picture 10" descr="KPS XXII 260a(rot) [Markt-Römischen]  ZG 19 A30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492896"/>
            <a:ext cx="6985000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de-DE" sz="1400" smtClean="0"/>
              <a:t>Politische Landschaft - Aussee 2014</a:t>
            </a:r>
            <a:endParaRPr lang="de-DE" altLang="de-DE" sz="1400" smtClean="0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AT" altLang="de-DE" sz="2000"/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251520" y="5688976"/>
            <a:ext cx="70567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mtClean="0"/>
              <a:t>Salzbergbau in historischer Zeit ab </a:t>
            </a:r>
            <a:r>
              <a:rPr lang="en-US" altLang="de-DE"/>
              <a:t>1305. </a:t>
            </a:r>
            <a:endParaRPr lang="de-AT" altLang="de-DE"/>
          </a:p>
        </p:txBody>
      </p:sp>
      <p:pic>
        <p:nvPicPr>
          <p:cNvPr id="14342" name="Picture 6" descr="00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94791"/>
            <a:ext cx="6840760" cy="512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de-AT" altLang="de-DE" smtClean="0"/>
              <a:t>Politische Landschaft - Aussee 2014</a:t>
            </a:r>
            <a:endParaRPr lang="de-DE" altLang="de-DE"/>
          </a:p>
        </p:txBody>
      </p:sp>
      <p:pic>
        <p:nvPicPr>
          <p:cNvPr id="244739" name="Picture 3" descr="Pfanne um 1730 mittlere Auflösung"/>
          <p:cNvPicPr>
            <a:picLocks noChangeAspect="1" noChangeArrowheads="1"/>
          </p:cNvPicPr>
          <p:nvPr/>
        </p:nvPicPr>
        <p:blipFill>
          <a:blip r:embed="rId3" cstate="screen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25768"/>
            <a:ext cx="599322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7519" y="5805264"/>
            <a:ext cx="8351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mtClean="0"/>
              <a:t>Pfannhaus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4397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de-AT" altLang="de-DE" smtClean="0"/>
              <a:t>Politische Landschaft - Aussee 2014</a:t>
            </a:r>
            <a:endParaRPr lang="de-DE" altLang="de-DE"/>
          </a:p>
        </p:txBody>
      </p:sp>
      <p:pic>
        <p:nvPicPr>
          <p:cNvPr id="244739" name="Picture 3" descr="Pfanne um 1730 mittlere Auflösung"/>
          <p:cNvPicPr>
            <a:picLocks noChangeAspect="1" noChangeArrowheads="1"/>
          </p:cNvPicPr>
          <p:nvPr/>
        </p:nvPicPr>
        <p:blipFill rotWithShape="1">
          <a:blip r:embed="rId3" cstate="print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88640"/>
            <a:ext cx="528156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7519" y="5805264"/>
            <a:ext cx="8351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mtClean="0"/>
              <a:t>Salzmagazin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9664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de-DE" sz="1400" smtClean="0"/>
              <a:t>Politische Landschaft - Aussee 2014</a:t>
            </a:r>
            <a:endParaRPr lang="de-DE" altLang="de-DE" sz="1400" smtClean="0"/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AT" altLang="de-DE" sz="2000"/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467519" y="5805264"/>
            <a:ext cx="8351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mtClean="0"/>
              <a:t>Pehrer</a:t>
            </a:r>
            <a:endParaRPr lang="de-AT" altLang="de-DE"/>
          </a:p>
        </p:txBody>
      </p:sp>
      <p:pic>
        <p:nvPicPr>
          <p:cNvPr id="16390" name="Picture 5" descr="Idam PK 231, VIII, Detail Pehrsta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19" y="333375"/>
            <a:ext cx="6877201" cy="547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de-DE" sz="1400" smtClean="0"/>
              <a:t>Politische Landschaft - Aussee 2014</a:t>
            </a:r>
            <a:endParaRPr lang="de-DE" altLang="de-DE" sz="1400" smtClean="0"/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AT" altLang="de-DE" sz="2000"/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467519" y="5805264"/>
            <a:ext cx="8351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mtClean="0"/>
              <a:t>Fuderstösser</a:t>
            </a:r>
            <a:endParaRPr lang="en-US" altLang="de-DE"/>
          </a:p>
        </p:txBody>
      </p:sp>
      <p:pic>
        <p:nvPicPr>
          <p:cNvPr id="24582" name="Picture 5" descr="Fuderstöss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95853"/>
            <a:ext cx="7811332" cy="523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5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de-AT" altLang="de-DE" smtClean="0"/>
              <a:t>Politische Landschaft - Aussee 2014</a:t>
            </a:r>
            <a:endParaRPr lang="de-DE" altLang="de-DE"/>
          </a:p>
        </p:txBody>
      </p:sp>
      <p:pic>
        <p:nvPicPr>
          <p:cNvPr id="244739" name="Picture 3" descr="Pfanne um 1730 mittlere Auflösung"/>
          <p:cNvPicPr>
            <a:picLocks noChangeAspect="1" noChangeArrowheads="1"/>
          </p:cNvPicPr>
          <p:nvPr/>
        </p:nvPicPr>
        <p:blipFill rotWithShape="1">
          <a:blip r:embed="rId3" cstate="screen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7704" y="260647"/>
            <a:ext cx="6887489" cy="550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7519" y="5805264"/>
            <a:ext cx="8351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mtClean="0"/>
              <a:t>Holzfeuerung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14811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de-AT" altLang="de-DE" smtClean="0"/>
              <a:t>Politische Landschaft - Aussee 2014</a:t>
            </a:r>
            <a:endParaRPr lang="de-DE" altLang="de-DE"/>
          </a:p>
        </p:txBody>
      </p:sp>
      <p:sp>
        <p:nvSpPr>
          <p:cNvPr id="227330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AT" altLang="de-DE" sz="200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11560" y="5805263"/>
            <a:ext cx="8351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mtClean="0"/>
              <a:t>Hol</a:t>
            </a:r>
            <a:r>
              <a:rPr lang="de-AT" altLang="de-DE" smtClean="0"/>
              <a:t>zz</a:t>
            </a:r>
            <a:r>
              <a:rPr lang="de-AT" smtClean="0"/>
              <a:t>ulieferregionen</a:t>
            </a:r>
            <a:endParaRPr lang="en-US" alt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9832" y="253496"/>
            <a:ext cx="5704619" cy="540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de-DE" sz="1400" smtClean="0"/>
              <a:t>Politische Landschaft - Aussee 2014</a:t>
            </a:r>
            <a:endParaRPr lang="de-DE" altLang="de-DE" sz="1400" smtClean="0"/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AT" altLang="de-DE" sz="2000"/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611560" y="4509120"/>
            <a:ext cx="295116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000" smtClean="0"/>
              <a:t>1595 - 1607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000" smtClean="0"/>
              <a:t>34 km</a:t>
            </a:r>
            <a:endParaRPr lang="en-US" altLang="de-DE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000" smtClean="0"/>
              <a:t>13.000 Holzrohre</a:t>
            </a:r>
            <a:r>
              <a:rPr lang="en-US" altLang="de-DE" smtClean="0"/>
              <a:t>. </a:t>
            </a:r>
            <a:endParaRPr lang="en-US" alt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60648"/>
            <a:ext cx="4201203" cy="5591153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11560" y="5805263"/>
            <a:ext cx="8351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mtClean="0"/>
              <a:t>Solepipeline, Sulzstrenn</a:t>
            </a:r>
            <a:endParaRPr lang="en-US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de-DE" sz="1400" smtClean="0"/>
              <a:t>Politische Landschaft - Aussee 2014</a:t>
            </a:r>
            <a:endParaRPr lang="de-DE" altLang="de-DE" sz="1400" smtClean="0"/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AT" altLang="de-DE" sz="2000"/>
          </a:p>
        </p:txBody>
      </p:sp>
      <p:pic>
        <p:nvPicPr>
          <p:cNvPr id="48134" name="Picture 5" descr="H 112 00 ZG19 A26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76327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9750" y="5869792"/>
            <a:ext cx="784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AT" smtClean="0"/>
              <a:t>Gosauzwang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sz="1400" smtClean="0"/>
              <a:t>Politische Landschaft - Aussee 2014</a:t>
            </a:r>
            <a:endParaRPr lang="de-DE" sz="1400" smtClean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77954" y="5877272"/>
            <a:ext cx="784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AT" smtClean="0"/>
              <a:t>Seeklause, Steeg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8640"/>
            <a:ext cx="8424936" cy="559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de-DE" sz="1400" smtClean="0"/>
              <a:t>Politische Landschaft - Aussee 2014</a:t>
            </a:r>
            <a:endParaRPr lang="de-DE" altLang="de-DE" sz="1400" smtClean="0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AT" altLang="de-DE" sz="200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468313" y="5348918"/>
            <a:ext cx="83518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mtClean="0"/>
              <a:t>UNESCO Welterberegion Kulturlandschaft Hallstatt – Dachstein Salzkammergut  </a:t>
            </a:r>
            <a:endParaRPr lang="de-AT" altLang="de-DE"/>
          </a:p>
        </p:txBody>
      </p:sp>
      <p:pic>
        <p:nvPicPr>
          <p:cNvPr id="6149" name="Picture 2" descr="http://www.mygeo.info/landkarten/oesterreich/oesterreich_bundeslaen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213" y="484187"/>
            <a:ext cx="7600950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feil nach unten 1"/>
          <p:cNvSpPr/>
          <p:nvPr/>
        </p:nvSpPr>
        <p:spPr>
          <a:xfrm rot="10800000">
            <a:off x="4392613" y="3240088"/>
            <a:ext cx="1079500" cy="16716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02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sz="1400" smtClean="0"/>
              <a:t>Politische Landschaft - Aussee 2014</a:t>
            </a:r>
            <a:endParaRPr lang="de-DE" sz="1400" smtClean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77954" y="5877272"/>
            <a:ext cx="784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AT" smtClean="0"/>
              <a:t>Seeklause, Steeg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86317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5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sz="1400" smtClean="0"/>
              <a:t>Politische Landschaft - Aussee 2014</a:t>
            </a:r>
            <a:endParaRPr lang="de-DE" sz="1400" smtClean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77954" y="5877272"/>
            <a:ext cx="784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AT" smtClean="0"/>
              <a:t>Seeklause, Steeg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2656"/>
            <a:ext cx="3846539" cy="544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3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sz="1400" smtClean="0"/>
              <a:t>Politische Landschaft - Aussee 2014</a:t>
            </a:r>
            <a:endParaRPr lang="de-DE" sz="1400" smtClean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77954" y="5877272"/>
            <a:ext cx="784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AT" smtClean="0"/>
              <a:t>Seeklause, Steeg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260647"/>
            <a:ext cx="7992888" cy="531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de-AT" smtClean="0"/>
              <a:t>Politische Landschaft - Aussee 2014</a:t>
            </a:r>
            <a:endParaRPr lang="de-DE"/>
          </a:p>
        </p:txBody>
      </p:sp>
      <p:pic>
        <p:nvPicPr>
          <p:cNvPr id="2050" name="Picture 2" descr="C:\Users\Fritz\Documents\Wissensch\_SALZKGT\HALLSTATT\Mühlbach\Mühlbachverbauung\Fotos_Mühlbachverbauung\Werk 02 Falkenhaynsperre\20130810_09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260648"/>
            <a:ext cx="834807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95535" y="5859327"/>
            <a:ext cx="784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AT" smtClean="0"/>
              <a:t>Falkenhaynsperre</a:t>
            </a:r>
          </a:p>
        </p:txBody>
      </p:sp>
    </p:spTree>
    <p:extLst>
      <p:ext uri="{BB962C8B-B14F-4D97-AF65-F5344CB8AC3E}">
        <p14:creationId xmlns:p14="http://schemas.microsoft.com/office/powerpoint/2010/main" val="277586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de-AT" smtClean="0"/>
              <a:t>Politische Landschaft - Aussee 2014</a:t>
            </a: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88640"/>
            <a:ext cx="865348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0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de-DE" sz="1400" smtClean="0"/>
              <a:t>Politische Landschaft - Aussee 2014</a:t>
            </a:r>
            <a:endParaRPr lang="de-DE" altLang="de-DE" sz="1400" smtClean="0"/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AT" altLang="de-DE" sz="2000"/>
          </a:p>
        </p:txBody>
      </p:sp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539552" y="5877272"/>
            <a:ext cx="4391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mtClean="0"/>
              <a:t>Protestantismus </a:t>
            </a:r>
            <a:endParaRPr lang="en-US" altLang="de-DE"/>
          </a:p>
        </p:txBody>
      </p:sp>
      <p:pic>
        <p:nvPicPr>
          <p:cNvPr id="8" name="Grafik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064896" cy="54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de-DE" sz="1400" smtClean="0"/>
              <a:t>Politische Landschaft - Aussee 2014</a:t>
            </a:r>
            <a:endParaRPr lang="de-DE" altLang="de-DE" sz="1400" smtClean="0"/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AT" altLang="de-DE" sz="2000"/>
          </a:p>
        </p:txBody>
      </p:sp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1115616" y="5661248"/>
            <a:ext cx="4391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mtClean="0"/>
              <a:t>Salinenspital</a:t>
            </a:r>
            <a:endParaRPr lang="en-US" alt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260648"/>
            <a:ext cx="4792440" cy="607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6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de-DE" sz="1400" smtClean="0"/>
              <a:t>Politische Landschaft - Aussee 2014</a:t>
            </a:r>
            <a:endParaRPr lang="de-DE" altLang="de-DE" sz="1400" smtClean="0"/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AT" altLang="de-DE" sz="2000"/>
          </a:p>
        </p:txBody>
      </p:sp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1115616" y="2204864"/>
            <a:ext cx="439102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mtClean="0"/>
              <a:t>Stiftungen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mtClean="0"/>
              <a:t>Hallstatt,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mtClean="0"/>
              <a:t>Spital </a:t>
            </a:r>
            <a:r>
              <a:rPr lang="de-AT" altLang="de-DE"/>
              <a:t>und Waisenerziehungsanstalt </a:t>
            </a:r>
            <a:r>
              <a:rPr lang="de-AT" altLang="de-DE" smtClean="0"/>
              <a:t>1844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mtClean="0"/>
              <a:t>Hallstatt</a:t>
            </a:r>
            <a:r>
              <a:rPr lang="de-AT" altLang="de-DE"/>
              <a:t>, Kleinkinderbewahranstalt der Erzherzogin Sophie in Österreich 1862</a:t>
            </a:r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88814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de-DE" sz="1400" smtClean="0"/>
              <a:t>Politische Landschaft - Aussee 2014</a:t>
            </a:r>
            <a:endParaRPr lang="de-DE" altLang="de-DE" sz="1400" smtClean="0"/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AT" altLang="de-DE" sz="2000"/>
          </a:p>
        </p:txBody>
      </p:sp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951535" y="3212976"/>
            <a:ext cx="43910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mtClean="0"/>
              <a:t>1868 Gründung des Arbeiter Consum Vereins und des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mtClean="0"/>
              <a:t>Arbeiter Bildungs Vereins </a:t>
            </a:r>
            <a:endParaRPr lang="en-US" altLang="de-DE"/>
          </a:p>
        </p:txBody>
      </p:sp>
      <p:pic>
        <p:nvPicPr>
          <p:cNvPr id="1026" name="Picture 2" descr="https://upload.wikimedia.org/wikipedia/de/5/55/Logo_Salzkammergut_Konsu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878" y="980727"/>
            <a:ext cx="6568737" cy="153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8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de-AT" altLang="de-DE" smtClean="0"/>
              <a:t>Politische Landschaft - Aussee 2014</a:t>
            </a:r>
            <a:endParaRPr lang="de-DE" altLang="de-DE"/>
          </a:p>
        </p:txBody>
      </p:sp>
      <p:pic>
        <p:nvPicPr>
          <p:cNvPr id="242692" name="Picture 4" descr="SomeFestivalGoing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549275"/>
            <a:ext cx="7488237" cy="477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24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de-DE" sz="1400" smtClean="0"/>
              <a:t>Politische Landschaft - Aussee 2014</a:t>
            </a:r>
            <a:endParaRPr lang="de-DE" altLang="de-DE" sz="1400" smtClean="0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AT" altLang="de-DE" sz="2000"/>
          </a:p>
        </p:txBody>
      </p:sp>
      <p:pic>
        <p:nvPicPr>
          <p:cNvPr id="26630" name="Picture 5" descr="Simony Ber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531812"/>
            <a:ext cx="7129462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68313" y="5348918"/>
            <a:ext cx="83518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mtClean="0"/>
              <a:t>UNESCO Welterberegion Kulturlandschaft Hallstatt – Dachstein Salzkammergut  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4119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de-AT" altLang="de-DE" smtClean="0"/>
              <a:t>Politische Landschaft - Aussee 2014</a:t>
            </a:r>
            <a:endParaRPr lang="de-DE" altLang="de-DE"/>
          </a:p>
        </p:txBody>
      </p:sp>
      <p:sp>
        <p:nvSpPr>
          <p:cNvPr id="239618" name="Text Box 2"/>
          <p:cNvSpPr txBox="1">
            <a:spLocks noChangeArrowheads="1"/>
          </p:cNvSpPr>
          <p:nvPr/>
        </p:nvSpPr>
        <p:spPr bwMode="auto">
          <a:xfrm>
            <a:off x="684213" y="620713"/>
            <a:ext cx="79200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altLang="de-DE" sz="3200"/>
              <a:t>Danke für Ihr Interesse!</a:t>
            </a:r>
            <a:endParaRPr lang="de-AT" altLang="de-DE"/>
          </a:p>
        </p:txBody>
      </p:sp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5651500" y="5084763"/>
            <a:ext cx="2520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altLang="de-DE" sz="3200"/>
              <a:t>www.idam.at</a:t>
            </a:r>
          </a:p>
        </p:txBody>
      </p:sp>
      <p:pic>
        <p:nvPicPr>
          <p:cNvPr id="239621" name="Picture 5" descr="Salzberg0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268413"/>
            <a:ext cx="3006725" cy="446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06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de-DE" sz="1400" smtClean="0"/>
              <a:t>Politische Landschaft - Aussee 2014</a:t>
            </a:r>
            <a:endParaRPr lang="de-DE" altLang="de-DE" sz="1400" smtClean="0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AT" altLang="de-DE" sz="2000"/>
          </a:p>
        </p:txBody>
      </p:sp>
      <p:pic>
        <p:nvPicPr>
          <p:cNvPr id="4101" name="Picture 5" descr="Hallstatt%20typisch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7777162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de-AT" altLang="de-DE" smtClean="0"/>
              <a:t>Politische Landschaft - Aussee 2014</a:t>
            </a:r>
            <a:endParaRPr lang="de-DE" altLang="de-DE"/>
          </a:p>
        </p:txBody>
      </p:sp>
      <p:sp>
        <p:nvSpPr>
          <p:cNvPr id="227330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AT" altLang="de-DE" sz="2000"/>
          </a:p>
        </p:txBody>
      </p:sp>
      <p:pic>
        <p:nvPicPr>
          <p:cNvPr id="227332" name="Picture 4" descr="sudhaus Lah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28948"/>
            <a:ext cx="7500036" cy="513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11560" y="5805263"/>
            <a:ext cx="8351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Sudhaus </a:t>
            </a:r>
            <a:r>
              <a:rPr lang="en-US" altLang="de-DE" smtClean="0"/>
              <a:t>Hallstatt, </a:t>
            </a:r>
            <a:r>
              <a:rPr lang="en-US" altLang="de-DE" smtClean="0"/>
              <a:t>demoliert</a:t>
            </a:r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89082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de-DE" sz="1400" smtClean="0"/>
              <a:t>Politische Landschaft - Aussee 2014</a:t>
            </a:r>
            <a:endParaRPr lang="de-DE" altLang="de-DE" sz="1400" smtClean="0"/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AT" altLang="de-DE" sz="2000"/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323850" y="404813"/>
            <a:ext cx="835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 smtClean="0"/>
              <a:t>Prähistorische Salzindustrie</a:t>
            </a:r>
            <a:endParaRPr lang="en-GB" altLang="de-DE"/>
          </a:p>
        </p:txBody>
      </p:sp>
      <p:pic>
        <p:nvPicPr>
          <p:cNvPr id="10246" name="Grafi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6983412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89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de-DE" sz="1400" smtClean="0"/>
              <a:t>Politische Landschaft - Aussee 2014</a:t>
            </a:r>
            <a:endParaRPr lang="de-DE" altLang="de-DE" sz="1400" smtClean="0"/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AT" altLang="de-DE" sz="200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514909" y="5733256"/>
            <a:ext cx="8351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mtClean="0"/>
              <a:t>Hallst</a:t>
            </a:r>
            <a:r>
              <a:rPr lang="de-AT" altLang="de-DE" smtClean="0"/>
              <a:t>attzeit</a:t>
            </a:r>
            <a:r>
              <a:rPr lang="en-US" altLang="de-DE" smtClean="0"/>
              <a:t> </a:t>
            </a:r>
            <a:r>
              <a:rPr lang="en-US" altLang="de-DE"/>
              <a:t>(ca. 750-475 BC).</a:t>
            </a:r>
            <a:endParaRPr lang="en-GB" altLang="de-DE"/>
          </a:p>
        </p:txBody>
      </p:sp>
      <p:pic>
        <p:nvPicPr>
          <p:cNvPr id="8198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1" y="330872"/>
            <a:ext cx="7908473" cy="52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de-DE" sz="1400" smtClean="0"/>
              <a:t>Politische Landschaft - Aussee 2014</a:t>
            </a:r>
            <a:endParaRPr lang="de-DE" altLang="de-DE" sz="1400" smtClean="0"/>
          </a:p>
        </p:txBody>
      </p:sp>
      <p:pic>
        <p:nvPicPr>
          <p:cNvPr id="12293" name="Grafi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8426" y="260648"/>
            <a:ext cx="4400709" cy="586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2507" y="5733256"/>
            <a:ext cx="8351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Prähistorische </a:t>
            </a:r>
            <a:r>
              <a:rPr lang="en-US" altLang="de-DE" smtClean="0"/>
              <a:t>Salzindustrie</a:t>
            </a:r>
            <a:endParaRPr lang="en-GB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de-DE" sz="1400" smtClean="0"/>
              <a:t>Politische Landschaft - Aussee 2014</a:t>
            </a:r>
            <a:endParaRPr lang="de-DE" altLang="de-DE" sz="1400" smtClean="0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AT" altLang="de-DE" sz="2000"/>
          </a:p>
        </p:txBody>
      </p:sp>
      <p:pic>
        <p:nvPicPr>
          <p:cNvPr id="35846" name="Picture 5" descr="bi0006 Idam_im_Hofkammerarchiv-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22058"/>
            <a:ext cx="3408363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02507" y="5733256"/>
            <a:ext cx="8351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mtClean="0"/>
              <a:t>Hofkammerarchiv</a:t>
            </a:r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41998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Office PowerPoint</Application>
  <PresentationFormat>Bildschirmpräsentation (4:3)</PresentationFormat>
  <Paragraphs>92</Paragraphs>
  <Slides>30</Slides>
  <Notes>26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Standarddesign</vt:lpstr>
      <vt:lpstr>Hallstatt Welterbe, Historische Baukultur, Salinensystem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Hygrothermische Sanierung historischer Baukonstruktionen</dc:title>
  <dc:creator>$fi</dc:creator>
  <cp:lastModifiedBy>Idam</cp:lastModifiedBy>
  <cp:revision>184</cp:revision>
  <dcterms:created xsi:type="dcterms:W3CDTF">2008-11-28T15:19:31Z</dcterms:created>
  <dcterms:modified xsi:type="dcterms:W3CDTF">2014-08-11T10:23:03Z</dcterms:modified>
</cp:coreProperties>
</file>